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424" r:id="rId3"/>
    <p:sldId id="353" r:id="rId4"/>
    <p:sldId id="354" r:id="rId5"/>
    <p:sldId id="355" r:id="rId6"/>
    <p:sldId id="356" r:id="rId7"/>
    <p:sldId id="357" r:id="rId8"/>
    <p:sldId id="352" r:id="rId9"/>
    <p:sldId id="394" r:id="rId10"/>
    <p:sldId id="395" r:id="rId11"/>
    <p:sldId id="396" r:id="rId12"/>
    <p:sldId id="397" r:id="rId13"/>
    <p:sldId id="398" r:id="rId14"/>
    <p:sldId id="392" r:id="rId15"/>
    <p:sldId id="399" r:id="rId16"/>
    <p:sldId id="400" r:id="rId17"/>
    <p:sldId id="393" r:id="rId18"/>
    <p:sldId id="403" r:id="rId19"/>
    <p:sldId id="404" r:id="rId20"/>
    <p:sldId id="359" r:id="rId21"/>
    <p:sldId id="401" r:id="rId22"/>
    <p:sldId id="402" r:id="rId23"/>
    <p:sldId id="358" r:id="rId24"/>
    <p:sldId id="425" r:id="rId25"/>
    <p:sldId id="360" r:id="rId26"/>
    <p:sldId id="362" r:id="rId27"/>
    <p:sldId id="363" r:id="rId28"/>
    <p:sldId id="364" r:id="rId29"/>
    <p:sldId id="365" r:id="rId30"/>
    <p:sldId id="366" r:id="rId31"/>
    <p:sldId id="367" r:id="rId32"/>
    <p:sldId id="426" r:id="rId33"/>
    <p:sldId id="369" r:id="rId34"/>
    <p:sldId id="361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4" r:id="rId49"/>
    <p:sldId id="385" r:id="rId50"/>
    <p:sldId id="386" r:id="rId51"/>
    <p:sldId id="383" r:id="rId52"/>
    <p:sldId id="387" r:id="rId53"/>
    <p:sldId id="388" r:id="rId54"/>
    <p:sldId id="389" r:id="rId55"/>
    <p:sldId id="427" r:id="rId56"/>
    <p:sldId id="405" r:id="rId57"/>
    <p:sldId id="406" r:id="rId58"/>
    <p:sldId id="407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415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423" r:id="rId75"/>
    <p:sldId id="428" r:id="rId76"/>
    <p:sldId id="429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445" r:id="rId93"/>
    <p:sldId id="446" r:id="rId94"/>
    <p:sldId id="447" r:id="rId95"/>
    <p:sldId id="448" r:id="rId96"/>
    <p:sldId id="449" r:id="rId97"/>
    <p:sldId id="450" r:id="rId98"/>
    <p:sldId id="451" r:id="rId99"/>
    <p:sldId id="270" r:id="rId100"/>
    <p:sldId id="272" r:id="rId101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1" autoAdjust="0"/>
    <p:restoredTop sz="99821" autoAdjust="0"/>
  </p:normalViewPr>
  <p:slideViewPr>
    <p:cSldViewPr showGuides="1">
      <p:cViewPr>
        <p:scale>
          <a:sx n="70" d="100"/>
          <a:sy n="70" d="100"/>
        </p:scale>
        <p:origin x="-1296" y="-180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93910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70125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100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37</a:t>
            </a:fld>
            <a:endParaRPr lang="mk-M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38</a:t>
            </a:fld>
            <a:endParaRPr lang="mk-M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39</a:t>
            </a:fld>
            <a:endParaRPr lang="mk-M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40</a:t>
            </a:fld>
            <a:endParaRPr lang="mk-M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41</a:t>
            </a:fld>
            <a:endParaRPr lang="mk-M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42</a:t>
            </a:fld>
            <a:endParaRPr lang="mk-M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43</a:t>
            </a:fld>
            <a:endParaRPr lang="mk-M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44</a:t>
            </a:fld>
            <a:endParaRPr lang="mk-M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45</a:t>
            </a:fld>
            <a:endParaRPr lang="mk-M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46</a:t>
            </a:fld>
            <a:endParaRPr lang="mk-M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47</a:t>
            </a:fld>
            <a:endParaRPr lang="mk-M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48</a:t>
            </a:fld>
            <a:endParaRPr lang="mk-M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49</a:t>
            </a:fld>
            <a:endParaRPr lang="mk-M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50</a:t>
            </a:fld>
            <a:endParaRPr lang="mk-M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51</a:t>
            </a:fld>
            <a:endParaRPr lang="mk-MK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52</a:t>
            </a:fld>
            <a:endParaRPr lang="mk-MK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53</a:t>
            </a:fld>
            <a:endParaRPr lang="mk-MK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54</a:t>
            </a:fld>
            <a:endParaRPr lang="mk-MK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55</a:t>
            </a:fld>
            <a:endParaRPr lang="mk-MK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56</a:t>
            </a:fld>
            <a:endParaRPr lang="mk-MK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57</a:t>
            </a:fld>
            <a:endParaRPr lang="mk-MK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58</a:t>
            </a:fld>
            <a:endParaRPr lang="mk-MK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59</a:t>
            </a:fld>
            <a:endParaRPr lang="mk-M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60</a:t>
            </a:fld>
            <a:endParaRPr lang="mk-MK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61</a:t>
            </a:fld>
            <a:endParaRPr lang="mk-MK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62</a:t>
            </a:fld>
            <a:endParaRPr lang="mk-MK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63</a:t>
            </a:fld>
            <a:endParaRPr lang="mk-MK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64</a:t>
            </a:fld>
            <a:endParaRPr lang="mk-MK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65</a:t>
            </a:fld>
            <a:endParaRPr lang="mk-MK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66</a:t>
            </a:fld>
            <a:endParaRPr lang="mk-MK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67</a:t>
            </a:fld>
            <a:endParaRPr lang="mk-MK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68</a:t>
            </a:fld>
            <a:endParaRPr lang="mk-MK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69</a:t>
            </a:fld>
            <a:endParaRPr lang="mk-M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70</a:t>
            </a:fld>
            <a:endParaRPr lang="mk-MK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71</a:t>
            </a:fld>
            <a:endParaRPr lang="mk-MK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72</a:t>
            </a:fld>
            <a:endParaRPr lang="mk-MK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73</a:t>
            </a:fld>
            <a:endParaRPr lang="mk-MK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74</a:t>
            </a:fld>
            <a:endParaRPr lang="mk-MK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75</a:t>
            </a:fld>
            <a:endParaRPr lang="mk-MK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76</a:t>
            </a:fld>
            <a:endParaRPr lang="mk-MK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77</a:t>
            </a:fld>
            <a:endParaRPr lang="mk-MK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78</a:t>
            </a:fld>
            <a:endParaRPr lang="mk-MK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79</a:t>
            </a:fld>
            <a:endParaRPr lang="mk-M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80</a:t>
            </a:fld>
            <a:endParaRPr lang="mk-MK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81</a:t>
            </a:fld>
            <a:endParaRPr lang="mk-MK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82</a:t>
            </a:fld>
            <a:endParaRPr lang="mk-MK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83</a:t>
            </a:fld>
            <a:endParaRPr lang="mk-MK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84</a:t>
            </a:fld>
            <a:endParaRPr lang="mk-MK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85</a:t>
            </a:fld>
            <a:endParaRPr lang="mk-MK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86</a:t>
            </a:fld>
            <a:endParaRPr lang="mk-MK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87</a:t>
            </a:fld>
            <a:endParaRPr lang="mk-MK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88</a:t>
            </a:fld>
            <a:endParaRPr lang="mk-MK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89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90</a:t>
            </a:fld>
            <a:endParaRPr lang="mk-MK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91</a:t>
            </a:fld>
            <a:endParaRPr lang="mk-MK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92</a:t>
            </a:fld>
            <a:endParaRPr lang="mk-MK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93</a:t>
            </a:fld>
            <a:endParaRPr lang="mk-MK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94</a:t>
            </a:fld>
            <a:endParaRPr lang="mk-MK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95</a:t>
            </a:fld>
            <a:endParaRPr lang="mk-MK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96</a:t>
            </a:fld>
            <a:endParaRPr lang="mk-MK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97</a:t>
            </a:fld>
            <a:endParaRPr lang="mk-MK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98</a:t>
            </a:fld>
            <a:endParaRPr lang="mk-MK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99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05.05.2015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49.jpe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3.png"/><Relationship Id="rId7" Type="http://schemas.openxmlformats.org/officeDocument/2006/relationships/image" Target="../media/image13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3" Type="http://schemas.openxmlformats.org/officeDocument/2006/relationships/image" Target="../media/image3.png"/><Relationship Id="rId7" Type="http://schemas.openxmlformats.org/officeDocument/2006/relationships/image" Target="../media/image14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jpeg"/><Relationship Id="rId11" Type="http://schemas.openxmlformats.org/officeDocument/2006/relationships/image" Target="../media/image153.png"/><Relationship Id="rId5" Type="http://schemas.openxmlformats.org/officeDocument/2006/relationships/image" Target="../media/image147.jpeg"/><Relationship Id="rId10" Type="http://schemas.openxmlformats.org/officeDocument/2006/relationships/image" Target="../media/image152.jpeg"/><Relationship Id="rId4" Type="http://schemas.openxmlformats.org/officeDocument/2006/relationships/image" Target="../media/image4.png"/><Relationship Id="rId9" Type="http://schemas.openxmlformats.org/officeDocument/2006/relationships/image" Target="../media/image1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13" Type="http://schemas.openxmlformats.org/officeDocument/2006/relationships/image" Target="../media/image167.png"/><Relationship Id="rId3" Type="http://schemas.openxmlformats.org/officeDocument/2006/relationships/image" Target="../media/image3.png"/><Relationship Id="rId7" Type="http://schemas.openxmlformats.org/officeDocument/2006/relationships/image" Target="../media/image161.png"/><Relationship Id="rId12" Type="http://schemas.openxmlformats.org/officeDocument/2006/relationships/image" Target="../media/image166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jpeg"/><Relationship Id="rId11" Type="http://schemas.openxmlformats.org/officeDocument/2006/relationships/image" Target="../media/image165.jpeg"/><Relationship Id="rId5" Type="http://schemas.openxmlformats.org/officeDocument/2006/relationships/image" Target="../media/image159.jpeg"/><Relationship Id="rId10" Type="http://schemas.openxmlformats.org/officeDocument/2006/relationships/image" Target="../media/image164.jpeg"/><Relationship Id="rId4" Type="http://schemas.openxmlformats.org/officeDocument/2006/relationships/image" Target="../media/image4.png"/><Relationship Id="rId9" Type="http://schemas.openxmlformats.org/officeDocument/2006/relationships/image" Target="../media/image163.jpeg"/><Relationship Id="rId14" Type="http://schemas.openxmlformats.org/officeDocument/2006/relationships/image" Target="../media/image168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9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jpe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71278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smtClean="0">
                <a:solidFill>
                  <a:schemeClr val="bg1"/>
                </a:solidFill>
                <a:latin typeface="Sansation" pitchFamily="2" charset="0"/>
              </a:rPr>
              <a:t>Лекция </a:t>
            </a:r>
            <a:r>
              <a:rPr lang="ru-RU" sz="2000" b="1" dirty="0">
                <a:solidFill>
                  <a:schemeClr val="bg1"/>
                </a:solidFill>
                <a:latin typeface="Sansation" pitchFamily="2" charset="0"/>
              </a:rPr>
              <a:t>8</a:t>
            </a:r>
            <a:r>
              <a:rPr lang="ru-RU" sz="2000" b="1" smtClean="0">
                <a:solidFill>
                  <a:schemeClr val="bg1"/>
                </a:solidFill>
                <a:latin typeface="Sansation" pitchFamily="2" charset="0"/>
              </a:rPr>
              <a:t>. 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Внутреннее устройство ПК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 smtClean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PCI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3810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0048" y="1347776"/>
            <a:ext cx="465772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BIOS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40481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91024" y="1347776"/>
            <a:ext cx="4071960" cy="305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BIOS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434" name="Picture 2" descr="http://www-personal.umich.edu/%7Ecsev/citoolkit/content/nt/01-nt4bios/010cmos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88" y="1347776"/>
            <a:ext cx="4752976" cy="3036412"/>
          </a:xfrm>
          <a:prstGeom prst="rect">
            <a:avLst/>
          </a:prstGeom>
          <a:noFill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79314" y="3429000"/>
            <a:ext cx="4217086" cy="2805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4440" y="1347776"/>
            <a:ext cx="2624152" cy="196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Chipset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Рисунок 11" descr="core-logic-southbrid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8" y="1076312"/>
            <a:ext cx="4524400" cy="5331933"/>
          </a:xfrm>
          <a:prstGeom prst="rect">
            <a:avLst/>
          </a:prstGeom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62788" y="1347776"/>
            <a:ext cx="4443124" cy="3710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Конструктив 2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23944" y="1257288"/>
            <a:ext cx="6605624" cy="495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IDE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5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4433912" cy="4767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81512" y="3338512"/>
            <a:ext cx="3920400" cy="285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53224" y="1257288"/>
            <a:ext cx="2309800" cy="205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1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81512" y="1257288"/>
            <a:ext cx="219075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SATA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1" y="1257288"/>
            <a:ext cx="6424648" cy="4016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72248" y="1257287"/>
            <a:ext cx="2671751" cy="200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76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72249" y="3248023"/>
            <a:ext cx="2671752" cy="21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Конструктив 3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7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1016" y="1257287"/>
            <a:ext cx="7781968" cy="496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DDR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14928" y="2696410"/>
            <a:ext cx="3505197" cy="335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257288"/>
            <a:ext cx="447675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81512" y="1347776"/>
            <a:ext cx="4529456" cy="126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Системы охлаждения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9" y="1347776"/>
            <a:ext cx="4433912" cy="332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43464" y="1347776"/>
            <a:ext cx="404812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86144" y="4514856"/>
            <a:ext cx="2543168" cy="171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1938985" y="2854876"/>
            <a:ext cx="54523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СИСТЕМНЫЕ (МАТЕРИНСКИЕ) ПЛАТЫ</a:t>
            </a:r>
          </a:p>
        </p:txBody>
      </p:sp>
    </p:spTree>
    <p:extLst>
      <p:ext uri="{BB962C8B-B14F-4D97-AF65-F5344CB8AC3E}">
        <p14:creationId xmlns:p14="http://schemas.microsoft.com/office/powerpoint/2010/main" val="348465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Логическая схема материнской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20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8" name="Группа 77"/>
          <p:cNvGrpSpPr/>
          <p:nvPr/>
        </p:nvGrpSpPr>
        <p:grpSpPr>
          <a:xfrm>
            <a:off x="500040" y="1347776"/>
            <a:ext cx="7872456" cy="4673612"/>
            <a:chOff x="179388" y="692150"/>
            <a:chExt cx="8677275" cy="5329238"/>
          </a:xfrm>
        </p:grpSpPr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3563938" y="1844675"/>
              <a:ext cx="1584325" cy="863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Северный </a:t>
              </a:r>
            </a:p>
            <a:p>
              <a:pPr algn="ctr"/>
              <a:r>
                <a:rPr lang="ru-RU" sz="1400"/>
                <a:t>мост</a:t>
              </a: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3635375" y="765175"/>
              <a:ext cx="1368425" cy="5762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Процессор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3563938" y="3213100"/>
              <a:ext cx="1584325" cy="7921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Южный </a:t>
              </a:r>
            </a:p>
            <a:p>
              <a:pPr algn="ctr"/>
              <a:r>
                <a:rPr lang="ru-RU" sz="1400"/>
                <a:t>мост</a:t>
              </a:r>
            </a:p>
          </p:txBody>
        </p:sp>
        <p:sp>
          <p:nvSpPr>
            <p:cNvPr id="49" name="AutoShape 8"/>
            <p:cNvSpPr>
              <a:spLocks noChangeArrowheads="1"/>
            </p:cNvSpPr>
            <p:nvPr/>
          </p:nvSpPr>
          <p:spPr bwMode="auto">
            <a:xfrm>
              <a:off x="4140200" y="1341438"/>
              <a:ext cx="361950" cy="504825"/>
            </a:xfrm>
            <a:prstGeom prst="upDownArrow">
              <a:avLst>
                <a:gd name="adj1" fmla="val 50000"/>
                <a:gd name="adj2" fmla="val 27895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ru-RU" sz="1400"/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6588125" y="1989138"/>
              <a:ext cx="1584325" cy="5762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Оперативная</a:t>
              </a:r>
            </a:p>
            <a:p>
              <a:r>
                <a:rPr lang="ru-RU" sz="1400"/>
                <a:t>память</a:t>
              </a:r>
            </a:p>
          </p:txBody>
        </p:sp>
        <p:sp>
          <p:nvSpPr>
            <p:cNvPr id="51" name="AutoShape 10"/>
            <p:cNvSpPr>
              <a:spLocks noChangeArrowheads="1"/>
            </p:cNvSpPr>
            <p:nvPr/>
          </p:nvSpPr>
          <p:spPr bwMode="auto">
            <a:xfrm>
              <a:off x="5148263" y="2060575"/>
              <a:ext cx="1439862" cy="433388"/>
            </a:xfrm>
            <a:prstGeom prst="leftRightArrow">
              <a:avLst>
                <a:gd name="adj1" fmla="val 50000"/>
                <a:gd name="adj2" fmla="val 6644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Шина памяти</a:t>
              </a:r>
            </a:p>
          </p:txBody>
        </p:sp>
        <p:sp>
          <p:nvSpPr>
            <p:cNvPr id="52" name="AutoShape 11"/>
            <p:cNvSpPr>
              <a:spLocks noChangeArrowheads="1"/>
            </p:cNvSpPr>
            <p:nvPr/>
          </p:nvSpPr>
          <p:spPr bwMode="auto">
            <a:xfrm>
              <a:off x="1979613" y="2276475"/>
              <a:ext cx="1584325" cy="433388"/>
            </a:xfrm>
            <a:prstGeom prst="leftRightArrow">
              <a:avLst>
                <a:gd name="adj1" fmla="val 50000"/>
                <a:gd name="adj2" fmla="val 73113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PCI Express</a:t>
              </a:r>
              <a:endParaRPr lang="ru-RU" sz="1400"/>
            </a:p>
          </p:txBody>
        </p:sp>
        <p:sp>
          <p:nvSpPr>
            <p:cNvPr id="53" name="AutoShape 12"/>
            <p:cNvSpPr>
              <a:spLocks noChangeArrowheads="1"/>
            </p:cNvSpPr>
            <p:nvPr/>
          </p:nvSpPr>
          <p:spPr bwMode="auto">
            <a:xfrm>
              <a:off x="1979613" y="1773238"/>
              <a:ext cx="1584325" cy="433387"/>
            </a:xfrm>
            <a:prstGeom prst="leftRightArrow">
              <a:avLst>
                <a:gd name="adj1" fmla="val 50000"/>
                <a:gd name="adj2" fmla="val 73114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AGP</a:t>
              </a:r>
              <a:endParaRPr lang="ru-RU" sz="1400"/>
            </a:p>
          </p:txBody>
        </p:sp>
        <p:sp>
          <p:nvSpPr>
            <p:cNvPr id="54" name="Rectangle 13"/>
            <p:cNvSpPr>
              <a:spLocks noChangeArrowheads="1"/>
            </p:cNvSpPr>
            <p:nvPr/>
          </p:nvSpPr>
          <p:spPr bwMode="auto">
            <a:xfrm>
              <a:off x="395288" y="692150"/>
              <a:ext cx="1584325" cy="5762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Монитор</a:t>
              </a:r>
            </a:p>
            <a:p>
              <a:pPr algn="ctr"/>
              <a:r>
                <a:rPr lang="ru-RU" sz="1400"/>
                <a:t>Проектор</a:t>
              </a:r>
            </a:p>
          </p:txBody>
        </p:sp>
        <p:sp>
          <p:nvSpPr>
            <p:cNvPr id="55" name="Rectangle 14"/>
            <p:cNvSpPr>
              <a:spLocks noChangeArrowheads="1"/>
            </p:cNvSpPr>
            <p:nvPr/>
          </p:nvSpPr>
          <p:spPr bwMode="auto">
            <a:xfrm>
              <a:off x="395288" y="1773238"/>
              <a:ext cx="1584325" cy="863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Видеоплата</a:t>
              </a:r>
            </a:p>
          </p:txBody>
        </p:sp>
        <p:sp>
          <p:nvSpPr>
            <p:cNvPr id="56" name="AutoShape 15"/>
            <p:cNvSpPr>
              <a:spLocks noChangeArrowheads="1"/>
            </p:cNvSpPr>
            <p:nvPr/>
          </p:nvSpPr>
          <p:spPr bwMode="auto">
            <a:xfrm>
              <a:off x="1116013" y="1268413"/>
              <a:ext cx="217487" cy="504825"/>
            </a:xfrm>
            <a:prstGeom prst="upDownArrow">
              <a:avLst>
                <a:gd name="adj1" fmla="val 50000"/>
                <a:gd name="adj2" fmla="val 46423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ru-RU" sz="1400"/>
            </a:p>
          </p:txBody>
        </p:sp>
        <p:sp>
          <p:nvSpPr>
            <p:cNvPr id="57" name="AutoShape 16"/>
            <p:cNvSpPr>
              <a:spLocks noChangeArrowheads="1"/>
            </p:cNvSpPr>
            <p:nvPr/>
          </p:nvSpPr>
          <p:spPr bwMode="auto">
            <a:xfrm>
              <a:off x="4211638" y="2708275"/>
              <a:ext cx="217487" cy="504825"/>
            </a:xfrm>
            <a:prstGeom prst="upDownArrow">
              <a:avLst>
                <a:gd name="adj1" fmla="val 50000"/>
                <a:gd name="adj2" fmla="val 46423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ru-RU" sz="1400"/>
            </a:p>
          </p:txBody>
        </p:sp>
        <p:sp>
          <p:nvSpPr>
            <p:cNvPr id="58" name="AutoShape 17"/>
            <p:cNvSpPr>
              <a:spLocks noChangeArrowheads="1"/>
            </p:cNvSpPr>
            <p:nvPr/>
          </p:nvSpPr>
          <p:spPr bwMode="auto">
            <a:xfrm>
              <a:off x="1979613" y="3644900"/>
              <a:ext cx="1584325" cy="433388"/>
            </a:xfrm>
            <a:prstGeom prst="leftRightArrow">
              <a:avLst>
                <a:gd name="adj1" fmla="val 50000"/>
                <a:gd name="adj2" fmla="val 73113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SATA</a:t>
              </a:r>
              <a:endParaRPr lang="ru-RU" sz="1400"/>
            </a:p>
          </p:txBody>
        </p:sp>
        <p:sp>
          <p:nvSpPr>
            <p:cNvPr id="59" name="AutoShape 18"/>
            <p:cNvSpPr>
              <a:spLocks noChangeArrowheads="1"/>
            </p:cNvSpPr>
            <p:nvPr/>
          </p:nvSpPr>
          <p:spPr bwMode="auto">
            <a:xfrm>
              <a:off x="1979613" y="3141663"/>
              <a:ext cx="1584325" cy="433387"/>
            </a:xfrm>
            <a:prstGeom prst="leftRightArrow">
              <a:avLst>
                <a:gd name="adj1" fmla="val 50000"/>
                <a:gd name="adj2" fmla="val 73114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 dirty="0"/>
                <a:t>PATA</a:t>
              </a:r>
              <a:endParaRPr lang="ru-RU" sz="1400" dirty="0"/>
            </a:p>
          </p:txBody>
        </p:sp>
        <p:sp>
          <p:nvSpPr>
            <p:cNvPr id="60" name="Rectangle 19"/>
            <p:cNvSpPr>
              <a:spLocks noChangeArrowheads="1"/>
            </p:cNvSpPr>
            <p:nvPr/>
          </p:nvSpPr>
          <p:spPr bwMode="auto">
            <a:xfrm>
              <a:off x="395288" y="3213100"/>
              <a:ext cx="1584325" cy="863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Жесткие диски</a:t>
              </a:r>
            </a:p>
            <a:p>
              <a:r>
                <a:rPr lang="en-US" sz="1400"/>
                <a:t>CD</a:t>
              </a:r>
              <a:r>
                <a:rPr lang="ru-RU" sz="1400"/>
                <a:t>-дисководы</a:t>
              </a:r>
            </a:p>
            <a:p>
              <a:r>
                <a:rPr lang="en-US" sz="1400"/>
                <a:t>DVD-</a:t>
              </a:r>
              <a:r>
                <a:rPr lang="ru-RU" sz="1400"/>
                <a:t>дисководы</a:t>
              </a:r>
            </a:p>
          </p:txBody>
        </p:sp>
        <p:sp>
          <p:nvSpPr>
            <p:cNvPr id="61" name="AutoShape 20"/>
            <p:cNvSpPr>
              <a:spLocks noChangeArrowheads="1"/>
            </p:cNvSpPr>
            <p:nvPr/>
          </p:nvSpPr>
          <p:spPr bwMode="auto">
            <a:xfrm>
              <a:off x="5148263" y="3716338"/>
              <a:ext cx="1368425" cy="433387"/>
            </a:xfrm>
            <a:prstGeom prst="leftRightArrow">
              <a:avLst>
                <a:gd name="adj1" fmla="val 50000"/>
                <a:gd name="adj2" fmla="val 6315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USB</a:t>
              </a:r>
              <a:endParaRPr lang="ru-RU" sz="1400"/>
            </a:p>
          </p:txBody>
        </p:sp>
        <p:sp>
          <p:nvSpPr>
            <p:cNvPr id="62" name="AutoShape 21"/>
            <p:cNvSpPr>
              <a:spLocks noChangeArrowheads="1"/>
            </p:cNvSpPr>
            <p:nvPr/>
          </p:nvSpPr>
          <p:spPr bwMode="auto">
            <a:xfrm>
              <a:off x="5148263" y="3068638"/>
              <a:ext cx="1368425" cy="433387"/>
            </a:xfrm>
            <a:prstGeom prst="leftRightArrow">
              <a:avLst>
                <a:gd name="adj1" fmla="val 50000"/>
                <a:gd name="adj2" fmla="val 6315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PCI</a:t>
              </a:r>
              <a:endParaRPr lang="ru-RU" sz="1400"/>
            </a:p>
          </p:txBody>
        </p:sp>
        <p:sp>
          <p:nvSpPr>
            <p:cNvPr id="63" name="Rectangle 22"/>
            <p:cNvSpPr>
              <a:spLocks noChangeArrowheads="1"/>
            </p:cNvSpPr>
            <p:nvPr/>
          </p:nvSpPr>
          <p:spPr bwMode="auto">
            <a:xfrm>
              <a:off x="6516688" y="2708275"/>
              <a:ext cx="2339975" cy="93662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Сетевая карта</a:t>
              </a:r>
            </a:p>
            <a:p>
              <a:r>
                <a:rPr lang="ru-RU" sz="1400"/>
                <a:t>Внутренний модем</a:t>
              </a:r>
              <a:br>
                <a:rPr lang="ru-RU" sz="1400"/>
              </a:br>
              <a:r>
                <a:rPr lang="ru-RU" sz="1400"/>
                <a:t>Сетевой адаптер </a:t>
              </a:r>
              <a:r>
                <a:rPr lang="en-US" sz="1400"/>
                <a:t>Wi-Fi</a:t>
              </a:r>
            </a:p>
            <a:p>
              <a:r>
                <a:rPr lang="ru-RU" sz="1400"/>
                <a:t>Звуковая плата</a:t>
              </a:r>
            </a:p>
          </p:txBody>
        </p:sp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6516688" y="3789363"/>
              <a:ext cx="2016125" cy="12239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Принтер</a:t>
              </a:r>
            </a:p>
            <a:p>
              <a:r>
                <a:rPr lang="ru-RU" sz="1400"/>
                <a:t>Сканер</a:t>
              </a:r>
            </a:p>
            <a:p>
              <a:r>
                <a:rPr lang="ru-RU" sz="1400"/>
                <a:t>Цифровая камера</a:t>
              </a:r>
            </a:p>
            <a:p>
              <a:r>
                <a:rPr lang="en-US" sz="1400"/>
                <a:t>Web</a:t>
              </a:r>
              <a:r>
                <a:rPr lang="ru-RU" sz="1400"/>
                <a:t>-камера</a:t>
              </a:r>
            </a:p>
            <a:p>
              <a:r>
                <a:rPr lang="ru-RU" sz="1400"/>
                <a:t>Модем</a:t>
              </a:r>
            </a:p>
          </p:txBody>
        </p:sp>
        <p:sp>
          <p:nvSpPr>
            <p:cNvPr id="65" name="AutoShape 24"/>
            <p:cNvSpPr>
              <a:spLocks noChangeArrowheads="1"/>
            </p:cNvSpPr>
            <p:nvPr/>
          </p:nvSpPr>
          <p:spPr bwMode="auto">
            <a:xfrm>
              <a:off x="3851275" y="4005263"/>
              <a:ext cx="936625" cy="719137"/>
            </a:xfrm>
            <a:prstGeom prst="upDownArrow">
              <a:avLst>
                <a:gd name="adj1" fmla="val 50000"/>
                <a:gd name="adj2" fmla="val 2000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sz="1400"/>
                <a:t>PS/2</a:t>
              </a:r>
              <a:endParaRPr lang="ru-RU" sz="1400"/>
            </a:p>
          </p:txBody>
        </p:sp>
        <p:sp>
          <p:nvSpPr>
            <p:cNvPr id="66" name="Rectangle 25"/>
            <p:cNvSpPr>
              <a:spLocks noChangeArrowheads="1"/>
            </p:cNvSpPr>
            <p:nvPr/>
          </p:nvSpPr>
          <p:spPr bwMode="auto">
            <a:xfrm>
              <a:off x="3708400" y="4724400"/>
              <a:ext cx="1295400" cy="5762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Клавиатура</a:t>
              </a:r>
            </a:p>
            <a:p>
              <a:r>
                <a:rPr lang="ru-RU" sz="1400"/>
                <a:t>Мышь</a:t>
              </a:r>
            </a:p>
          </p:txBody>
        </p:sp>
        <p:sp>
          <p:nvSpPr>
            <p:cNvPr id="67" name="Rectangle 30"/>
            <p:cNvSpPr>
              <a:spLocks noChangeArrowheads="1"/>
            </p:cNvSpPr>
            <p:nvPr/>
          </p:nvSpPr>
          <p:spPr bwMode="auto">
            <a:xfrm>
              <a:off x="6516688" y="5445125"/>
              <a:ext cx="1584325" cy="5762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Цифровые </a:t>
              </a:r>
            </a:p>
            <a:p>
              <a:pPr algn="ctr"/>
              <a:r>
                <a:rPr lang="ru-RU" sz="1400"/>
                <a:t>видеокамеры</a:t>
              </a:r>
            </a:p>
          </p:txBody>
        </p:sp>
        <p:grpSp>
          <p:nvGrpSpPr>
            <p:cNvPr id="68" name="Group 32"/>
            <p:cNvGrpSpPr>
              <a:grpSpLocks/>
            </p:cNvGrpSpPr>
            <p:nvPr/>
          </p:nvGrpSpPr>
          <p:grpSpPr bwMode="auto">
            <a:xfrm>
              <a:off x="5003800" y="4005263"/>
              <a:ext cx="1512888" cy="1944687"/>
              <a:chOff x="3152" y="2523"/>
              <a:chExt cx="953" cy="1225"/>
            </a:xfrm>
          </p:grpSpPr>
          <p:sp>
            <p:nvSpPr>
              <p:cNvPr id="69" name="AutoShape 27"/>
              <p:cNvSpPr>
                <a:spLocks noChangeArrowheads="1"/>
              </p:cNvSpPr>
              <p:nvPr/>
            </p:nvSpPr>
            <p:spPr bwMode="auto">
              <a:xfrm>
                <a:off x="3152" y="2523"/>
                <a:ext cx="136" cy="1134"/>
              </a:xfrm>
              <a:prstGeom prst="upArrow">
                <a:avLst>
                  <a:gd name="adj1" fmla="val 50000"/>
                  <a:gd name="adj2" fmla="val 208456"/>
                </a:avLst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ru-RU" sz="1400"/>
              </a:p>
            </p:txBody>
          </p:sp>
          <p:sp>
            <p:nvSpPr>
              <p:cNvPr id="70" name="AutoShape 29"/>
              <p:cNvSpPr>
                <a:spLocks noChangeArrowheads="1"/>
              </p:cNvSpPr>
              <p:nvPr/>
            </p:nvSpPr>
            <p:spPr bwMode="auto">
              <a:xfrm>
                <a:off x="3198" y="3430"/>
                <a:ext cx="907" cy="318"/>
              </a:xfrm>
              <a:prstGeom prst="rightArrow">
                <a:avLst>
                  <a:gd name="adj1" fmla="val 50000"/>
                  <a:gd name="adj2" fmla="val 71305"/>
                </a:avLst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/>
                <a:r>
                  <a:rPr lang="en-US" sz="1400"/>
                  <a:t>IEEE 1394</a:t>
                </a:r>
                <a:endParaRPr lang="ru-RU" sz="1400"/>
              </a:p>
            </p:txBody>
          </p:sp>
          <p:sp>
            <p:nvSpPr>
              <p:cNvPr id="71" name="Rectangle 31"/>
              <p:cNvSpPr>
                <a:spLocks noChangeArrowheads="1"/>
              </p:cNvSpPr>
              <p:nvPr/>
            </p:nvSpPr>
            <p:spPr bwMode="auto">
              <a:xfrm>
                <a:off x="3198" y="3475"/>
                <a:ext cx="45" cy="18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ru-RU" sz="1400"/>
              </a:p>
            </p:txBody>
          </p:sp>
        </p:grpSp>
        <p:sp>
          <p:nvSpPr>
            <p:cNvPr id="72" name="AutoShape 34"/>
            <p:cNvSpPr>
              <a:spLocks noChangeArrowheads="1"/>
            </p:cNvSpPr>
            <p:nvPr/>
          </p:nvSpPr>
          <p:spPr bwMode="auto">
            <a:xfrm flipH="1">
              <a:off x="3492500" y="4005263"/>
              <a:ext cx="215900" cy="1655762"/>
            </a:xfrm>
            <a:prstGeom prst="upArrow">
              <a:avLst>
                <a:gd name="adj1" fmla="val 50000"/>
                <a:gd name="adj2" fmla="val 191728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ru-RU" sz="1400"/>
            </a:p>
          </p:txBody>
        </p:sp>
        <p:sp>
          <p:nvSpPr>
            <p:cNvPr id="73" name="AutoShape 35"/>
            <p:cNvSpPr>
              <a:spLocks noChangeArrowheads="1"/>
            </p:cNvSpPr>
            <p:nvPr/>
          </p:nvSpPr>
          <p:spPr bwMode="auto">
            <a:xfrm flipH="1">
              <a:off x="3059113" y="5445125"/>
              <a:ext cx="577850" cy="288925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ru-RU" sz="1400"/>
            </a:p>
          </p:txBody>
        </p:sp>
        <p:sp>
          <p:nvSpPr>
            <p:cNvPr id="74" name="Rectangle 36"/>
            <p:cNvSpPr>
              <a:spLocks noChangeArrowheads="1"/>
            </p:cNvSpPr>
            <p:nvPr/>
          </p:nvSpPr>
          <p:spPr bwMode="auto">
            <a:xfrm flipH="1">
              <a:off x="3563938" y="5372100"/>
              <a:ext cx="71437" cy="28892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ru-RU" sz="1400"/>
            </a:p>
          </p:txBody>
        </p:sp>
        <p:sp>
          <p:nvSpPr>
            <p:cNvPr id="75" name="Rectangle 37"/>
            <p:cNvSpPr>
              <a:spLocks noChangeArrowheads="1"/>
            </p:cNvSpPr>
            <p:nvPr/>
          </p:nvSpPr>
          <p:spPr bwMode="auto">
            <a:xfrm>
              <a:off x="1835150" y="5300663"/>
              <a:ext cx="1223963" cy="5762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u-RU" sz="1400"/>
                <a:t>Звуковая </a:t>
              </a:r>
            </a:p>
            <a:p>
              <a:pPr algn="ctr"/>
              <a:r>
                <a:rPr lang="ru-RU" sz="1400"/>
                <a:t>микросхема</a:t>
              </a:r>
            </a:p>
          </p:txBody>
        </p:sp>
        <p:sp>
          <p:nvSpPr>
            <p:cNvPr id="76" name="AutoShape 38"/>
            <p:cNvSpPr>
              <a:spLocks noChangeArrowheads="1"/>
            </p:cNvSpPr>
            <p:nvPr/>
          </p:nvSpPr>
          <p:spPr bwMode="auto">
            <a:xfrm>
              <a:off x="1619250" y="5445125"/>
              <a:ext cx="215900" cy="288925"/>
            </a:xfrm>
            <a:prstGeom prst="leftRightArrow">
              <a:avLst>
                <a:gd name="adj1" fmla="val 50000"/>
                <a:gd name="adj2" fmla="val 2000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ru-RU" sz="1400"/>
            </a:p>
          </p:txBody>
        </p:sp>
        <p:sp>
          <p:nvSpPr>
            <p:cNvPr id="77" name="Rectangle 39"/>
            <p:cNvSpPr>
              <a:spLocks noChangeArrowheads="1"/>
            </p:cNvSpPr>
            <p:nvPr/>
          </p:nvSpPr>
          <p:spPr bwMode="auto">
            <a:xfrm>
              <a:off x="179388" y="5157788"/>
              <a:ext cx="1404937" cy="863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ru-RU" sz="1400"/>
                <a:t>Микрофон</a:t>
              </a:r>
            </a:p>
            <a:p>
              <a:r>
                <a:rPr lang="ru-RU" sz="1400"/>
                <a:t>Колонки</a:t>
              </a:r>
            </a:p>
            <a:p>
              <a:r>
                <a:rPr lang="ru-RU" sz="1400"/>
                <a:t>Наушники</a:t>
              </a:r>
            </a:p>
          </p:txBody>
        </p:sp>
      </p:grpSp>
      <p:pic>
        <p:nvPicPr>
          <p:cNvPr id="79" name="Picture 3" descr="board-bi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77128" y="950936"/>
            <a:ext cx="1628784" cy="13906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Логическая схема материнской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21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95408" y="1257288"/>
            <a:ext cx="6334160" cy="4995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Конструктив 3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66872" y="1257288"/>
            <a:ext cx="6018226" cy="488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Тактовый генератор и быстродействие ПК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8576" y="1257288"/>
            <a:ext cx="868684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sz="1600" b="1" dirty="0" smtClean="0"/>
              <a:t>Быстродействие устройства зависит от тактовой </a:t>
            </a:r>
            <a:r>
              <a:rPr lang="ru-RU" sz="1600" b="1" dirty="0" smtClean="0">
                <a:solidFill>
                  <a:srgbClr val="C00000"/>
                </a:solidFill>
              </a:rPr>
              <a:t>частоты тактового генератора  </a:t>
            </a:r>
            <a:r>
              <a:rPr lang="ru-RU" sz="1600" b="1" dirty="0" smtClean="0"/>
              <a:t>измеряется в МГц) и </a:t>
            </a:r>
            <a:r>
              <a:rPr lang="ru-RU" sz="1600" b="1" dirty="0" smtClean="0">
                <a:solidFill>
                  <a:srgbClr val="C00000"/>
                </a:solidFill>
              </a:rPr>
              <a:t>разрядности</a:t>
            </a:r>
            <a:r>
              <a:rPr lang="ru-RU" sz="1600" b="1" dirty="0" smtClean="0"/>
              <a:t>, т.е. количества битов данных, которое устройство может обработать или передать одновременно (измеряется в битах). </a:t>
            </a:r>
          </a:p>
          <a:p>
            <a:pPr algn="just">
              <a:spcBef>
                <a:spcPct val="50000"/>
              </a:spcBef>
            </a:pPr>
            <a:r>
              <a:rPr lang="ru-RU" sz="1600" b="1" dirty="0" smtClean="0"/>
              <a:t>Дополнительно в устройствах используется внутреннее умножение частоты с разными коэффициентами.</a:t>
            </a:r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Пропускная способность шины данных </a:t>
            </a:r>
            <a:r>
              <a:rPr lang="ru-RU" sz="1600" b="1" dirty="0" smtClean="0"/>
              <a:t>(измеряется в бит/с) равна произведению разрядности шины (измеряется в битах) и частоты шины (измеряется в Гц = 1/с).</a:t>
            </a:r>
          </a:p>
          <a:p>
            <a:pPr algn="just">
              <a:buFont typeface="Wingdings" pitchFamily="2" charset="2"/>
              <a:buNone/>
            </a:pPr>
            <a:endParaRPr lang="ru-RU" sz="1600" b="1" dirty="0" smtClean="0"/>
          </a:p>
          <a:p>
            <a:pPr algn="ctr"/>
            <a:r>
              <a:rPr lang="ru-RU" sz="1600" b="1" dirty="0" smtClean="0">
                <a:solidFill>
                  <a:srgbClr val="C00000"/>
                </a:solidFill>
              </a:rPr>
              <a:t>Пропускная способность шины = Разрядность шины </a:t>
            </a:r>
            <a:r>
              <a:rPr lang="en-US" sz="1600" b="1" dirty="0" smtClean="0">
                <a:solidFill>
                  <a:srgbClr val="C00000"/>
                </a:solidFill>
              </a:rPr>
              <a:t>×</a:t>
            </a:r>
            <a:r>
              <a:rPr lang="ru-RU" sz="1600" b="1" dirty="0" smtClean="0">
                <a:solidFill>
                  <a:srgbClr val="C00000"/>
                </a:solidFill>
              </a:rPr>
              <a:t> Частота шины</a:t>
            </a:r>
          </a:p>
        </p:txBody>
      </p:sp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1923" y="4514856"/>
            <a:ext cx="3143245" cy="167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67120" y="3971928"/>
            <a:ext cx="2676524" cy="22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874829" y="2978940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ЧИПСЕТЫ (НАБОР МИКРОСХЕМ СИСТЕМНОЙ ЛОГИКИ)</a:t>
            </a:r>
          </a:p>
        </p:txBody>
      </p:sp>
    </p:spTree>
    <p:extLst>
      <p:ext uri="{BB962C8B-B14F-4D97-AF65-F5344CB8AC3E}">
        <p14:creationId xmlns:p14="http://schemas.microsoft.com/office/powerpoint/2010/main" val="169544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Набор микросхем системной логики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5</a:t>
            </a:r>
            <a:endParaRPr lang="mk-MK" sz="16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Group 12"/>
          <p:cNvGrpSpPr>
            <a:grpSpLocks/>
          </p:cNvGrpSpPr>
          <p:nvPr/>
        </p:nvGrpSpPr>
        <p:grpSpPr bwMode="auto">
          <a:xfrm>
            <a:off x="138088" y="1390665"/>
            <a:ext cx="5761037" cy="4752975"/>
            <a:chOff x="113" y="436"/>
            <a:chExt cx="3759" cy="3214"/>
          </a:xfrm>
        </p:grpSpPr>
        <p:pic>
          <p:nvPicPr>
            <p:cNvPr id="43" name="Picture 4" descr="board-big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3" y="436"/>
              <a:ext cx="3759" cy="3214"/>
            </a:xfrm>
            <a:prstGeom prst="rect">
              <a:avLst/>
            </a:prstGeom>
            <a:noFill/>
          </p:spPr>
        </p:pic>
        <p:sp>
          <p:nvSpPr>
            <p:cNvPr id="44" name="AutoShape 8"/>
            <p:cNvSpPr>
              <a:spLocks noChangeArrowheads="1"/>
            </p:cNvSpPr>
            <p:nvPr/>
          </p:nvSpPr>
          <p:spPr bwMode="auto">
            <a:xfrm>
              <a:off x="1949" y="1933"/>
              <a:ext cx="454" cy="454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5" name="AutoShape 9"/>
            <p:cNvSpPr>
              <a:spLocks noChangeArrowheads="1"/>
            </p:cNvSpPr>
            <p:nvPr/>
          </p:nvSpPr>
          <p:spPr bwMode="auto">
            <a:xfrm>
              <a:off x="1042" y="2568"/>
              <a:ext cx="409" cy="454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68" name="Прямоугольник 67"/>
          <p:cNvSpPr/>
          <p:nvPr/>
        </p:nvSpPr>
        <p:spPr>
          <a:xfrm>
            <a:off x="5929320" y="1347776"/>
            <a:ext cx="30765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Для согласования тактовой частоты и разрядности устройств на системной плате устанавливаются специальные микросхемы (их набор называется </a:t>
            </a:r>
            <a:r>
              <a:rPr lang="ru-RU" sz="1600" b="1" dirty="0" err="1" smtClean="0"/>
              <a:t>чипсетом</a:t>
            </a:r>
            <a:r>
              <a:rPr lang="ru-RU" sz="1600" b="1" dirty="0" smtClean="0"/>
              <a:t>), включающие в себя контроллер оперативной памяти и видеопамяти (так называемый </a:t>
            </a:r>
            <a:r>
              <a:rPr lang="ru-RU" sz="1600" b="1" dirty="0" smtClean="0">
                <a:solidFill>
                  <a:srgbClr val="C00000"/>
                </a:solidFill>
              </a:rPr>
              <a:t>северный мост</a:t>
            </a:r>
            <a:r>
              <a:rPr lang="ru-RU" sz="1600" b="1" dirty="0" smtClean="0"/>
              <a:t>) и контроллер периферийных устройств (</a:t>
            </a:r>
            <a:r>
              <a:rPr lang="ru-RU" sz="1600" b="1" dirty="0" smtClean="0">
                <a:solidFill>
                  <a:srgbClr val="C00000"/>
                </a:solidFill>
              </a:rPr>
              <a:t>южный мост</a:t>
            </a:r>
            <a:r>
              <a:rPr lang="ru-RU" sz="1600" b="1" dirty="0" smtClean="0"/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Северный мост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6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5838832" y="1347776"/>
            <a:ext cx="31670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sz="1600" b="1" dirty="0" smtClean="0"/>
              <a:t>Северный мост обеспечивает обмен данными с  процессором, оперативной памятью и видеопамятью.</a:t>
            </a:r>
          </a:p>
          <a:p>
            <a:pPr algn="just">
              <a:spcBef>
                <a:spcPct val="50000"/>
              </a:spcBef>
            </a:pPr>
            <a:r>
              <a:rPr lang="ru-RU" sz="1600" b="1" dirty="0" smtClean="0"/>
              <a:t>   Частота процессора в несколько раз больше, чем базовая частота магистрали (шина </a:t>
            </a:r>
            <a:r>
              <a:rPr lang="en-US" sz="1600" b="1" dirty="0" smtClean="0">
                <a:solidFill>
                  <a:srgbClr val="C00000"/>
                </a:solidFill>
              </a:rPr>
              <a:t>FSB</a:t>
            </a:r>
            <a:r>
              <a:rPr lang="ru-RU" sz="1600" b="1" dirty="0" smtClean="0"/>
              <a:t> – от англ. </a:t>
            </a:r>
            <a:r>
              <a:rPr lang="en-US" sz="1600" b="1" dirty="0" err="1" smtClean="0"/>
              <a:t>FrontSide</a:t>
            </a:r>
            <a:r>
              <a:rPr lang="en-US" sz="1600" b="1" dirty="0" smtClean="0"/>
              <a:t> Bus)</a:t>
            </a:r>
            <a:r>
              <a:rPr lang="ru-RU" sz="1600" b="1" dirty="0" smtClean="0"/>
              <a:t>.</a:t>
            </a:r>
          </a:p>
          <a:p>
            <a:pPr algn="just">
              <a:spcBef>
                <a:spcPct val="50000"/>
              </a:spcBef>
            </a:pPr>
            <a:r>
              <a:rPr lang="ru-RU" sz="1600" b="1" dirty="0" smtClean="0"/>
              <a:t>   Если частота шины </a:t>
            </a:r>
            <a:r>
              <a:rPr lang="en-US" sz="1600" b="1" dirty="0" smtClean="0"/>
              <a:t>FSB</a:t>
            </a:r>
            <a:r>
              <a:rPr lang="ru-RU" sz="1600" b="1" dirty="0" smtClean="0"/>
              <a:t> равна 266 МГц, коэффициент умножения частоты 14, то частота процессора будет равна: 266 МГц </a:t>
            </a:r>
            <a:r>
              <a:rPr lang="en-US" sz="1600" b="1" dirty="0" smtClean="0"/>
              <a:t>×</a:t>
            </a:r>
            <a:r>
              <a:rPr lang="ru-RU" sz="1600" b="1" dirty="0" smtClean="0"/>
              <a:t> </a:t>
            </a:r>
            <a:r>
              <a:rPr lang="en-US" sz="1600" b="1" dirty="0" smtClean="0"/>
              <a:t>14 ≈ 3</a:t>
            </a:r>
            <a:r>
              <a:rPr lang="ru-RU" sz="1600" b="1" dirty="0" smtClean="0"/>
              <a:t>,7 ГГц</a:t>
            </a:r>
            <a:endParaRPr lang="en-US" sz="1600" b="1" dirty="0" smtClean="0"/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0" y="1347776"/>
            <a:ext cx="5748344" cy="4795864"/>
            <a:chOff x="45" y="584"/>
            <a:chExt cx="3742" cy="3118"/>
          </a:xfrm>
        </p:grpSpPr>
        <p:pic>
          <p:nvPicPr>
            <p:cNvPr id="14" name="Picture 6" descr="board-big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" y="584"/>
              <a:ext cx="3742" cy="3118"/>
            </a:xfrm>
            <a:prstGeom prst="rect">
              <a:avLst/>
            </a:prstGeom>
            <a:noFill/>
          </p:spPr>
        </p:pic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2631" y="1639"/>
              <a:ext cx="635" cy="74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Северный мост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2</a:t>
            </a:r>
            <a:r>
              <a:rPr lang="ru-RU" sz="1200" b="1" dirty="0" smtClean="0">
                <a:solidFill>
                  <a:schemeClr val="bg1"/>
                </a:solidFill>
              </a:rPr>
              <a:t>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5838832" y="1257288"/>
            <a:ext cx="31670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sz="1600" b="1" dirty="0" smtClean="0"/>
              <a:t>Между северным мостом и процессором данные передаются по системной шине с частотой, в четыре раза больше частоты шины </a:t>
            </a:r>
            <a:r>
              <a:rPr lang="en-US" sz="1600" b="1" dirty="0" smtClean="0"/>
              <a:t>FSB</a:t>
            </a:r>
            <a:r>
              <a:rPr lang="ru-RU" sz="1600" b="1" dirty="0" smtClean="0"/>
              <a:t>, т.е. процессор может получать и передавать данные с частотой 266 МГц </a:t>
            </a:r>
            <a:r>
              <a:rPr lang="en-US" sz="1600" b="1" dirty="0" smtClean="0"/>
              <a:t>×</a:t>
            </a:r>
            <a:r>
              <a:rPr lang="ru-RU" sz="1600" b="1" dirty="0" smtClean="0"/>
              <a:t> </a:t>
            </a:r>
            <a:r>
              <a:rPr lang="en-US" sz="1600" b="1" dirty="0" smtClean="0"/>
              <a:t>4 </a:t>
            </a:r>
            <a:r>
              <a:rPr lang="ru-RU" sz="1600" b="1" dirty="0" smtClean="0"/>
              <a:t>= 1064 МГц.</a:t>
            </a:r>
          </a:p>
          <a:p>
            <a:pPr algn="just"/>
            <a:r>
              <a:rPr lang="ru-RU" sz="1600" b="1" dirty="0" smtClean="0"/>
              <a:t>Так как разрядность системной шины равна разрядности процессора (64 бит), то </a:t>
            </a:r>
            <a:r>
              <a:rPr lang="ru-RU" sz="1600" b="1" dirty="0" smtClean="0">
                <a:solidFill>
                  <a:srgbClr val="C00000"/>
                </a:solidFill>
              </a:rPr>
              <a:t>пропускная способность системной шины </a:t>
            </a:r>
            <a:r>
              <a:rPr lang="ru-RU" sz="1600" b="1" dirty="0" smtClean="0"/>
              <a:t>равна: 64 Бит </a:t>
            </a:r>
            <a:r>
              <a:rPr lang="en-US" sz="1600" b="1" dirty="0" smtClean="0"/>
              <a:t>×</a:t>
            </a:r>
            <a:r>
              <a:rPr lang="ru-RU" sz="1600" b="1" dirty="0" smtClean="0"/>
              <a:t> 106</a:t>
            </a:r>
            <a:r>
              <a:rPr lang="en-US" sz="1600" b="1" dirty="0" smtClean="0"/>
              <a:t>4 </a:t>
            </a:r>
            <a:r>
              <a:rPr lang="ru-RU" sz="1600" b="1" dirty="0" smtClean="0"/>
              <a:t>МГц</a:t>
            </a:r>
            <a:r>
              <a:rPr lang="en-US" sz="1600" b="1" dirty="0" smtClean="0"/>
              <a:t> </a:t>
            </a:r>
            <a:r>
              <a:rPr lang="ru-RU" sz="1600" b="1" dirty="0" smtClean="0"/>
              <a:t>= 68 096 Мбит/с </a:t>
            </a:r>
            <a:r>
              <a:rPr lang="en-US" sz="1600" b="1" dirty="0" smtClean="0"/>
              <a:t>≈ </a:t>
            </a:r>
            <a:r>
              <a:rPr lang="ru-RU" sz="1600" b="1" dirty="0" smtClean="0"/>
              <a:t>66 Гбит/с </a:t>
            </a:r>
            <a:r>
              <a:rPr lang="en-US" sz="1600" b="1" dirty="0" smtClean="0"/>
              <a:t>≈ </a:t>
            </a:r>
            <a:r>
              <a:rPr lang="ru-RU" sz="1600" b="1" dirty="0" smtClean="0"/>
              <a:t>8 Гбайт/с </a:t>
            </a:r>
            <a:endParaRPr lang="en-US" sz="1600" b="1" dirty="0" smtClean="0"/>
          </a:p>
        </p:txBody>
      </p: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138088" y="1347776"/>
            <a:ext cx="5700744" cy="4795863"/>
            <a:chOff x="1610" y="663"/>
            <a:chExt cx="3992" cy="3402"/>
          </a:xfrm>
        </p:grpSpPr>
        <p:grpSp>
          <p:nvGrpSpPr>
            <p:cNvPr id="13" name="Group 5"/>
            <p:cNvGrpSpPr>
              <a:grpSpLocks/>
            </p:cNvGrpSpPr>
            <p:nvPr/>
          </p:nvGrpSpPr>
          <p:grpSpPr bwMode="auto">
            <a:xfrm>
              <a:off x="1610" y="663"/>
              <a:ext cx="3992" cy="3402"/>
              <a:chOff x="45" y="584"/>
              <a:chExt cx="3742" cy="3118"/>
            </a:xfrm>
          </p:grpSpPr>
          <p:pic>
            <p:nvPicPr>
              <p:cNvPr id="20" name="Picture 6" descr="board-big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5" y="584"/>
                <a:ext cx="3742" cy="3118"/>
              </a:xfrm>
              <a:prstGeom prst="rect">
                <a:avLst/>
              </a:prstGeom>
              <a:noFill/>
            </p:spPr>
          </p:pic>
          <p:sp>
            <p:nvSpPr>
              <p:cNvPr id="21" name="AutoShape 7"/>
              <p:cNvSpPr>
                <a:spLocks noChangeArrowheads="1"/>
              </p:cNvSpPr>
              <p:nvPr/>
            </p:nvSpPr>
            <p:spPr bwMode="auto">
              <a:xfrm>
                <a:off x="2631" y="1639"/>
                <a:ext cx="635" cy="748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17" name="AutoShape 8"/>
            <p:cNvSpPr>
              <a:spLocks noChangeArrowheads="1"/>
            </p:cNvSpPr>
            <p:nvPr/>
          </p:nvSpPr>
          <p:spPr bwMode="auto">
            <a:xfrm>
              <a:off x="3560" y="2251"/>
              <a:ext cx="499" cy="49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 памяти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6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5838832" y="1257288"/>
            <a:ext cx="316708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sz="1600" b="1" dirty="0" smtClean="0"/>
              <a:t>Обмен данными между процессором и оперативной памятью производится по </a:t>
            </a:r>
            <a:r>
              <a:rPr lang="ru-RU" sz="1600" b="1" dirty="0" smtClean="0">
                <a:solidFill>
                  <a:srgbClr val="C00000"/>
                </a:solidFill>
              </a:rPr>
              <a:t>шине памяти</a:t>
            </a:r>
            <a:r>
              <a:rPr lang="ru-RU" sz="1600" b="1" dirty="0" smtClean="0"/>
              <a:t>, частота которой может быть меньше, чем частота шины процессора.</a:t>
            </a:r>
          </a:p>
          <a:p>
            <a:pPr algn="just">
              <a:spcBef>
                <a:spcPct val="50000"/>
              </a:spcBef>
            </a:pPr>
            <a:r>
              <a:rPr lang="ru-RU" sz="1600" b="1" dirty="0" smtClean="0"/>
              <a:t>Если частота шины памяти равна 533 МГц, а разрядность шины памяти, равная разрядности процессора, составляет 64 бита, то  пропускная способность шины памяти равна: 64 Бит </a:t>
            </a:r>
            <a:r>
              <a:rPr lang="en-US" sz="1600" b="1" dirty="0" smtClean="0"/>
              <a:t>×</a:t>
            </a:r>
            <a:r>
              <a:rPr lang="ru-RU" sz="1600" b="1" dirty="0" smtClean="0"/>
              <a:t> 533 МГц</a:t>
            </a:r>
            <a:r>
              <a:rPr lang="en-US" sz="1600" b="1" dirty="0" smtClean="0"/>
              <a:t> </a:t>
            </a:r>
            <a:r>
              <a:rPr lang="ru-RU" sz="1600" b="1" dirty="0" smtClean="0"/>
              <a:t>= 34 112 Мбит/с </a:t>
            </a:r>
            <a:r>
              <a:rPr lang="en-US" sz="1600" b="1" dirty="0" smtClean="0"/>
              <a:t>≈</a:t>
            </a:r>
            <a:r>
              <a:rPr lang="ru-RU" sz="1600" b="1" dirty="0" smtClean="0"/>
              <a:t> </a:t>
            </a:r>
          </a:p>
          <a:p>
            <a:r>
              <a:rPr lang="ru-RU" sz="1600" b="1" dirty="0" smtClean="0"/>
              <a:t>33 Гбит/с </a:t>
            </a:r>
            <a:r>
              <a:rPr lang="en-US" sz="1600" b="1" dirty="0" smtClean="0"/>
              <a:t>≈ </a:t>
            </a:r>
            <a:r>
              <a:rPr lang="ru-RU" sz="1600" b="1" dirty="0" smtClean="0"/>
              <a:t>4 Гбайт/с </a:t>
            </a:r>
            <a:endParaRPr lang="en-US" sz="1600" b="1" dirty="0" smtClean="0"/>
          </a:p>
        </p:txBody>
      </p: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138088" y="1347777"/>
            <a:ext cx="5610256" cy="4795864"/>
            <a:chOff x="1610" y="663"/>
            <a:chExt cx="3992" cy="3402"/>
          </a:xfrm>
        </p:grpSpPr>
        <p:pic>
          <p:nvPicPr>
            <p:cNvPr id="15" name="Picture 5" descr="board-big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610" y="663"/>
              <a:ext cx="3992" cy="3402"/>
            </a:xfrm>
            <a:prstGeom prst="rect">
              <a:avLst/>
            </a:prstGeom>
            <a:noFill/>
          </p:spPr>
        </p:pic>
        <p:sp>
          <p:nvSpPr>
            <p:cNvPr id="22" name="AutoShape 6"/>
            <p:cNvSpPr>
              <a:spLocks noChangeArrowheads="1"/>
            </p:cNvSpPr>
            <p:nvPr/>
          </p:nvSpPr>
          <p:spPr bwMode="auto">
            <a:xfrm>
              <a:off x="4369" y="1814"/>
              <a:ext cx="677" cy="81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>
              <a:off x="3357" y="3021"/>
              <a:ext cx="1769" cy="52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 </a:t>
            </a:r>
            <a:r>
              <a:rPr lang="ru-RU" sz="1600" b="1" dirty="0" err="1" smtClean="0">
                <a:solidFill>
                  <a:schemeClr val="bg1"/>
                </a:solidFill>
                <a:latin typeface="Sansation" pitchFamily="2" charset="0"/>
              </a:rPr>
              <a:t>видеоплаты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9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4"/>
          <p:cNvGrpSpPr>
            <a:grpSpLocks/>
          </p:cNvGrpSpPr>
          <p:nvPr/>
        </p:nvGrpSpPr>
        <p:grpSpPr bwMode="auto">
          <a:xfrm>
            <a:off x="0" y="1306513"/>
            <a:ext cx="5095314" cy="3766591"/>
            <a:chOff x="158" y="391"/>
            <a:chExt cx="3992" cy="3402"/>
          </a:xfrm>
        </p:grpSpPr>
        <p:pic>
          <p:nvPicPr>
            <p:cNvPr id="14" name="Picture 5" descr="board-big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58" y="391"/>
              <a:ext cx="3992" cy="3402"/>
            </a:xfrm>
            <a:prstGeom prst="rect">
              <a:avLst/>
            </a:prstGeom>
            <a:noFill/>
          </p:spPr>
        </p:pic>
        <p:sp>
          <p:nvSpPr>
            <p:cNvPr id="17" name="AutoShape 6"/>
            <p:cNvSpPr>
              <a:spLocks noChangeArrowheads="1"/>
            </p:cNvSpPr>
            <p:nvPr/>
          </p:nvSpPr>
          <p:spPr bwMode="auto">
            <a:xfrm>
              <a:off x="1700" y="1026"/>
              <a:ext cx="227" cy="1497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</p:grpSp>
      <p:pic>
        <p:nvPicPr>
          <p:cNvPr id="20" name="Picture 8" descr="4633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57360" y="3881440"/>
            <a:ext cx="2859094" cy="2379175"/>
          </a:xfrm>
          <a:prstGeom prst="rect">
            <a:avLst/>
          </a:prstGeom>
          <a:noFill/>
          <a:ln w="31750">
            <a:solidFill>
              <a:srgbClr val="99CCFF"/>
            </a:solidFill>
            <a:miter lim="800000"/>
            <a:headEnd/>
            <a:tailEnd/>
          </a:ln>
        </p:spPr>
      </p:pic>
      <p:sp>
        <p:nvSpPr>
          <p:cNvPr id="21" name="AutoShape 9"/>
          <p:cNvSpPr>
            <a:spLocks noChangeArrowheads="1"/>
          </p:cNvSpPr>
          <p:nvPr/>
        </p:nvSpPr>
        <p:spPr bwMode="auto">
          <a:xfrm>
            <a:off x="2943216" y="4514856"/>
            <a:ext cx="180976" cy="99536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4933952" y="1166800"/>
            <a:ext cx="4071960" cy="388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ru-RU" sz="1600" b="1" dirty="0" smtClean="0"/>
              <a:t>Для подключения </a:t>
            </a:r>
            <a:r>
              <a:rPr lang="ru-RU" sz="1600" b="1" dirty="0" err="1" smtClean="0"/>
              <a:t>видеоплаты</a:t>
            </a:r>
            <a:r>
              <a:rPr lang="ru-RU" sz="1600" b="1" dirty="0" smtClean="0"/>
              <a:t> к северному мосту используется 32-битная шина </a:t>
            </a:r>
            <a:r>
              <a:rPr lang="en-US" sz="1600" b="1" dirty="0" smtClean="0"/>
              <a:t>AGP</a:t>
            </a:r>
            <a:r>
              <a:rPr lang="ru-RU" sz="1600" b="1" dirty="0" smtClean="0"/>
              <a:t> (</a:t>
            </a:r>
            <a:r>
              <a:rPr lang="en-US" sz="1600" b="1" dirty="0" smtClean="0"/>
              <a:t>Accelerated Graphic Port</a:t>
            </a:r>
            <a:r>
              <a:rPr lang="ru-RU" sz="1600" b="1" dirty="0" smtClean="0"/>
              <a:t>) с частотой 66 МГц или шина </a:t>
            </a:r>
            <a:r>
              <a:rPr lang="en-US" sz="1600" b="1" dirty="0" smtClean="0"/>
              <a:t>AGP×</a:t>
            </a:r>
            <a:r>
              <a:rPr lang="ru-RU" sz="1600" b="1" dirty="0" smtClean="0"/>
              <a:t>8, частота которой равна 66 МГц </a:t>
            </a:r>
            <a:r>
              <a:rPr lang="en-US" sz="1600" b="1" dirty="0" smtClean="0"/>
              <a:t>×</a:t>
            </a:r>
            <a:r>
              <a:rPr lang="ru-RU" sz="1600" b="1" dirty="0" smtClean="0"/>
              <a:t> 8 = 528 МГц. </a:t>
            </a:r>
          </a:p>
          <a:p>
            <a:pPr algn="just">
              <a:spcBef>
                <a:spcPct val="20000"/>
              </a:spcBef>
            </a:pPr>
            <a:r>
              <a:rPr lang="ru-RU" sz="1600" b="1" dirty="0" smtClean="0"/>
              <a:t>Пропускная способность шины видеоданных </a:t>
            </a:r>
            <a:r>
              <a:rPr lang="en-US" sz="1600" b="1" dirty="0" smtClean="0"/>
              <a:t>AGP×</a:t>
            </a:r>
            <a:r>
              <a:rPr lang="ru-RU" sz="1600" b="1" dirty="0" smtClean="0"/>
              <a:t>8 составляет:  32 Бит </a:t>
            </a:r>
            <a:r>
              <a:rPr lang="en-US" sz="1600" b="1" dirty="0" smtClean="0"/>
              <a:t>×</a:t>
            </a:r>
            <a:r>
              <a:rPr lang="ru-RU" sz="1600" b="1" dirty="0" smtClean="0"/>
              <a:t> 528 МГц</a:t>
            </a:r>
            <a:r>
              <a:rPr lang="en-US" sz="1600" b="1" dirty="0" smtClean="0"/>
              <a:t> </a:t>
            </a:r>
            <a:r>
              <a:rPr lang="ru-RU" sz="1600" b="1" dirty="0" smtClean="0"/>
              <a:t>= 16 896 Мбит/с </a:t>
            </a:r>
            <a:r>
              <a:rPr lang="en-US" sz="1600" b="1" dirty="0" smtClean="0"/>
              <a:t>≈ </a:t>
            </a:r>
            <a:r>
              <a:rPr lang="ru-RU" sz="1600" b="1" dirty="0" smtClean="0"/>
              <a:t>16,5 Гбит/с </a:t>
            </a:r>
            <a:r>
              <a:rPr lang="en-US" sz="1600" b="1" dirty="0" smtClean="0"/>
              <a:t>≈ </a:t>
            </a:r>
            <a:r>
              <a:rPr lang="ru-RU" sz="1600" b="1" dirty="0" smtClean="0"/>
              <a:t>2 Гбайт/с.</a:t>
            </a:r>
          </a:p>
          <a:p>
            <a:pPr algn="just">
              <a:spcBef>
                <a:spcPct val="20000"/>
              </a:spcBef>
            </a:pPr>
            <a:r>
              <a:rPr lang="ru-RU" sz="1600" b="1" dirty="0" smtClean="0"/>
              <a:t>Более высокую пропускную способность имеет шина </a:t>
            </a:r>
            <a:r>
              <a:rPr lang="en-US" sz="1600" b="1" dirty="0" smtClean="0"/>
              <a:t>PCI</a:t>
            </a:r>
            <a:r>
              <a:rPr lang="ru-RU" sz="1600" b="1" dirty="0" smtClean="0"/>
              <a:t> </a:t>
            </a:r>
            <a:r>
              <a:rPr lang="en-US" sz="1600" b="1" dirty="0" smtClean="0"/>
              <a:t>Express</a:t>
            </a:r>
            <a:r>
              <a:rPr lang="ru-RU" sz="1600" b="1" dirty="0" smtClean="0"/>
              <a:t> - ускоренная шина взаимодействия периферийных устройств. К </a:t>
            </a:r>
            <a:r>
              <a:rPr lang="ru-RU" sz="1600" b="1" dirty="0" err="1" smtClean="0"/>
              <a:t>видеоплате</a:t>
            </a:r>
            <a:r>
              <a:rPr lang="ru-RU" sz="1600" b="1" dirty="0" smtClean="0"/>
              <a:t> с помощью аналогового разъема </a:t>
            </a:r>
            <a:r>
              <a:rPr lang="en-US" sz="1600" b="1" dirty="0" smtClean="0"/>
              <a:t>VGA </a:t>
            </a:r>
            <a:r>
              <a:rPr lang="ru-RU" sz="1600" b="1" dirty="0" smtClean="0"/>
              <a:t>или цифрового разъема </a:t>
            </a:r>
            <a:r>
              <a:rPr lang="en-US" sz="1600" b="1" dirty="0" smtClean="0"/>
              <a:t>DVI </a:t>
            </a:r>
            <a:r>
              <a:rPr lang="ru-RU" sz="1600" b="1" dirty="0" smtClean="0"/>
              <a:t>подключается монитор или проектор.</a:t>
            </a:r>
            <a:endParaRPr 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Магистраль системной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5" descr="процессор вид4"/>
          <p:cNvPicPr>
            <a:picLocks noChangeAspect="1" noChangeArrowheads="1"/>
          </p:cNvPicPr>
          <p:nvPr/>
        </p:nvPicPr>
        <p:blipFill>
          <a:blip r:embed="rId5">
            <a:lum bright="6000"/>
          </a:blip>
          <a:srcRect b="11017"/>
          <a:stretch>
            <a:fillRect/>
          </a:stretch>
        </p:blipFill>
        <p:spPr bwMode="auto">
          <a:xfrm>
            <a:off x="590528" y="1257288"/>
            <a:ext cx="920820" cy="790573"/>
          </a:xfrm>
          <a:prstGeom prst="rect">
            <a:avLst/>
          </a:prstGeom>
          <a:noFill/>
        </p:spPr>
      </p:pic>
      <p:pic>
        <p:nvPicPr>
          <p:cNvPr id="10" name="Picture 6" descr="simm"/>
          <p:cNvPicPr>
            <a:picLocks noChangeAspect="1" noChangeArrowheads="1"/>
          </p:cNvPicPr>
          <p:nvPr/>
        </p:nvPicPr>
        <p:blipFill>
          <a:blip r:embed="rId6">
            <a:lum bright="6000"/>
          </a:blip>
          <a:srcRect/>
          <a:stretch>
            <a:fillRect/>
          </a:stretch>
        </p:blipFill>
        <p:spPr bwMode="auto">
          <a:xfrm>
            <a:off x="7286640" y="1076312"/>
            <a:ext cx="1143330" cy="839801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23850" y="2943225"/>
            <a:ext cx="8532813" cy="554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ru-RU" sz="1600"/>
              <a:t>Информационная  магистраль  (шина)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863600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7596188" y="2492375"/>
            <a:ext cx="0" cy="427038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 flipV="1">
            <a:off x="8101013" y="249713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H="1" flipV="1">
            <a:off x="1331913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 flipH="1" flipV="1">
            <a:off x="901700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7105664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 flipH="1" flipV="1">
            <a:off x="3671888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H="1">
            <a:off x="3997325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3" name="Line 24"/>
          <p:cNvSpPr>
            <a:spLocks noChangeShapeType="1"/>
          </p:cNvSpPr>
          <p:nvPr/>
        </p:nvSpPr>
        <p:spPr bwMode="auto">
          <a:xfrm flipH="1">
            <a:off x="7572389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6" name="Line 27"/>
          <p:cNvSpPr>
            <a:spLocks noChangeShapeType="1"/>
          </p:cNvSpPr>
          <p:nvPr/>
        </p:nvSpPr>
        <p:spPr bwMode="auto">
          <a:xfrm flipH="1" flipV="1">
            <a:off x="1370013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8" name="Rectangle 29"/>
          <p:cNvSpPr>
            <a:spLocks noChangeArrowheads="1"/>
          </p:cNvSpPr>
          <p:nvPr/>
        </p:nvSpPr>
        <p:spPr bwMode="auto">
          <a:xfrm>
            <a:off x="325438" y="4583121"/>
            <a:ext cx="277018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ввода</a:t>
            </a: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6119813" y="4583121"/>
            <a:ext cx="270033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вывода</a:t>
            </a:r>
          </a:p>
        </p:txBody>
      </p:sp>
      <p:sp>
        <p:nvSpPr>
          <p:cNvPr id="40" name="Rectangle 31"/>
          <p:cNvSpPr>
            <a:spLocks noChangeArrowheads="1"/>
          </p:cNvSpPr>
          <p:nvPr/>
        </p:nvSpPr>
        <p:spPr bwMode="auto">
          <a:xfrm>
            <a:off x="3311525" y="4583121"/>
            <a:ext cx="26289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Долговременная  память</a:t>
            </a:r>
          </a:p>
        </p:txBody>
      </p:sp>
      <p:sp>
        <p:nvSpPr>
          <p:cNvPr id="42" name="Line 33"/>
          <p:cNvSpPr>
            <a:spLocks noChangeShapeType="1"/>
          </p:cNvSpPr>
          <p:nvPr/>
        </p:nvSpPr>
        <p:spPr bwMode="auto">
          <a:xfrm flipH="1">
            <a:off x="8040701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5" name="Line 36"/>
          <p:cNvSpPr>
            <a:spLocks noChangeShapeType="1"/>
          </p:cNvSpPr>
          <p:nvPr/>
        </p:nvSpPr>
        <p:spPr bwMode="auto">
          <a:xfrm flipH="1">
            <a:off x="8507426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 flipH="1" flipV="1">
            <a:off x="1836738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1" name="Line 42"/>
          <p:cNvSpPr>
            <a:spLocks noChangeShapeType="1"/>
          </p:cNvSpPr>
          <p:nvPr/>
        </p:nvSpPr>
        <p:spPr bwMode="auto">
          <a:xfrm flipH="1" flipV="1">
            <a:off x="2305050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3" name="Line 44"/>
          <p:cNvSpPr>
            <a:spLocks noChangeShapeType="1"/>
          </p:cNvSpPr>
          <p:nvPr/>
        </p:nvSpPr>
        <p:spPr bwMode="auto">
          <a:xfrm flipH="1" flipV="1">
            <a:off x="4643438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4" name="Line 45"/>
          <p:cNvSpPr>
            <a:spLocks noChangeShapeType="1"/>
          </p:cNvSpPr>
          <p:nvPr/>
        </p:nvSpPr>
        <p:spPr bwMode="auto">
          <a:xfrm flipH="1">
            <a:off x="4968875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8" name="Rectangle 49"/>
          <p:cNvSpPr>
            <a:spLocks noChangeArrowheads="1"/>
          </p:cNvSpPr>
          <p:nvPr/>
        </p:nvSpPr>
        <p:spPr bwMode="auto">
          <a:xfrm>
            <a:off x="323850" y="5065718"/>
            <a:ext cx="2771775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9" name="Rectangle 50"/>
          <p:cNvSpPr>
            <a:spLocks noChangeArrowheads="1"/>
          </p:cNvSpPr>
          <p:nvPr/>
        </p:nvSpPr>
        <p:spPr bwMode="auto">
          <a:xfrm>
            <a:off x="3313113" y="5065718"/>
            <a:ext cx="2627312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0" name="Rectangle 51"/>
          <p:cNvSpPr>
            <a:spLocks noChangeArrowheads="1"/>
          </p:cNvSpPr>
          <p:nvPr/>
        </p:nvSpPr>
        <p:spPr bwMode="auto">
          <a:xfrm>
            <a:off x="6119813" y="5065718"/>
            <a:ext cx="2736850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1947848" y="1257288"/>
            <a:ext cx="464027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Магистрально-модульный </a:t>
            </a:r>
            <a:r>
              <a:rPr lang="ru-RU" sz="1600" b="1" dirty="0"/>
              <a:t>принцип: </a:t>
            </a:r>
            <a:r>
              <a:rPr lang="ru-RU" sz="1600" b="1" dirty="0" smtClean="0"/>
              <a:t>построение компьютера из функциональных блоков, взаимодействующих посредством </a:t>
            </a:r>
            <a:r>
              <a:rPr lang="ru-RU" sz="1600" b="1" dirty="0"/>
              <a:t>общего канала (каналов) – </a:t>
            </a:r>
            <a:r>
              <a:rPr lang="ru-RU" sz="1600" b="1" dirty="0" smtClean="0"/>
              <a:t>шины.</a:t>
            </a:r>
            <a:endParaRPr lang="ru-RU" sz="1600" b="1" dirty="0"/>
          </a:p>
        </p:txBody>
      </p:sp>
      <p:pic>
        <p:nvPicPr>
          <p:cNvPr id="62" name="Picture 53" descr="клав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8775" y="5272093"/>
            <a:ext cx="1044575" cy="782638"/>
          </a:xfrm>
          <a:prstGeom prst="rect">
            <a:avLst/>
          </a:prstGeom>
          <a:noFill/>
        </p:spPr>
      </p:pic>
      <p:pic>
        <p:nvPicPr>
          <p:cNvPr id="63" name="Picture 5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68425" y="5686431"/>
            <a:ext cx="395288" cy="388937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4" name="Picture 55" descr="джойстик"/>
          <p:cNvPicPr>
            <a:picLocks noChangeAspect="1" noChangeArrowheads="1"/>
          </p:cNvPicPr>
          <p:nvPr/>
        </p:nvPicPr>
        <p:blipFill>
          <a:blip r:embed="rId9" cstate="print">
            <a:lum bright="6000"/>
          </a:blip>
          <a:srcRect/>
          <a:stretch>
            <a:fillRect/>
          </a:stretch>
        </p:blipFill>
        <p:spPr bwMode="auto">
          <a:xfrm>
            <a:off x="1584325" y="5106993"/>
            <a:ext cx="468313" cy="593725"/>
          </a:xfrm>
          <a:prstGeom prst="rect">
            <a:avLst/>
          </a:prstGeom>
          <a:noFill/>
        </p:spPr>
      </p:pic>
      <p:pic>
        <p:nvPicPr>
          <p:cNvPr id="65" name="Picture 56" descr="сканер geniu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16125" y="5360993"/>
            <a:ext cx="1079500" cy="739775"/>
          </a:xfrm>
          <a:prstGeom prst="rect">
            <a:avLst/>
          </a:prstGeom>
          <a:noFill/>
        </p:spPr>
      </p:pic>
      <p:pic>
        <p:nvPicPr>
          <p:cNvPr id="66" name="Picture 57" descr="винчестер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103688" y="5189543"/>
            <a:ext cx="900112" cy="911225"/>
          </a:xfrm>
          <a:prstGeom prst="rect">
            <a:avLst/>
          </a:prstGeom>
          <a:noFill/>
        </p:spPr>
      </p:pic>
      <p:pic>
        <p:nvPicPr>
          <p:cNvPr id="67" name="Picture 58" descr="флопп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19475" y="5191131"/>
            <a:ext cx="684213" cy="703262"/>
          </a:xfrm>
          <a:prstGeom prst="rect">
            <a:avLst/>
          </a:prstGeom>
          <a:noFill/>
        </p:spPr>
      </p:pic>
      <p:pic>
        <p:nvPicPr>
          <p:cNvPr id="68" name="Picture 59" descr="Cd2"/>
          <p:cNvPicPr>
            <a:picLocks noChangeAspect="1" noChangeArrowheads="1"/>
          </p:cNvPicPr>
          <p:nvPr/>
        </p:nvPicPr>
        <p:blipFill>
          <a:blip r:embed="rId13">
            <a:lum bright="18000" contrast="-24000"/>
          </a:blip>
          <a:srcRect/>
          <a:stretch>
            <a:fillRect/>
          </a:stretch>
        </p:blipFill>
        <p:spPr bwMode="auto">
          <a:xfrm>
            <a:off x="5111750" y="5313368"/>
            <a:ext cx="792163" cy="828675"/>
          </a:xfrm>
          <a:prstGeom prst="rect">
            <a:avLst/>
          </a:prstGeom>
          <a:noFill/>
        </p:spPr>
      </p:pic>
      <p:pic>
        <p:nvPicPr>
          <p:cNvPr id="69" name="Picture 60" descr="монитор Nocia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775575" y="5106993"/>
            <a:ext cx="1020763" cy="1038225"/>
          </a:xfrm>
          <a:prstGeom prst="rect">
            <a:avLst/>
          </a:prstGeom>
          <a:noFill/>
        </p:spPr>
      </p:pic>
      <p:pic>
        <p:nvPicPr>
          <p:cNvPr id="70" name="Picture 61" descr="ринтер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804025" y="5106993"/>
            <a:ext cx="971550" cy="993775"/>
          </a:xfrm>
          <a:prstGeom prst="rect">
            <a:avLst/>
          </a:prstGeom>
          <a:noFill/>
        </p:spPr>
      </p:pic>
      <p:pic>
        <p:nvPicPr>
          <p:cNvPr id="71" name="Picture 62" descr="3cf700dc965f2fca6e291d9f67e882a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192838" y="5395918"/>
            <a:ext cx="647700" cy="628650"/>
          </a:xfrm>
          <a:prstGeom prst="rect">
            <a:avLst/>
          </a:prstGeom>
          <a:noFill/>
        </p:spPr>
      </p:pic>
      <p:graphicFrame>
        <p:nvGraphicFramePr>
          <p:cNvPr id="72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866329"/>
              </p:ext>
            </p:extLst>
          </p:nvPr>
        </p:nvGraphicFramePr>
        <p:xfrm>
          <a:off x="4211638" y="2729705"/>
          <a:ext cx="3168650" cy="917736"/>
        </p:xfrm>
        <a:graphic>
          <a:graphicData uri="http://schemas.openxmlformats.org/drawingml/2006/table">
            <a:tbl>
              <a:tblPr/>
              <a:tblGrid>
                <a:gridCol w="3168650"/>
              </a:tblGrid>
              <a:tr h="3084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данных (8, 16, 32,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адреса (16, 20, 24, 32, 36,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управления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Rectangle 80"/>
          <p:cNvSpPr>
            <a:spLocks noChangeArrowheads="1"/>
          </p:cNvSpPr>
          <p:nvPr/>
        </p:nvSpPr>
        <p:spPr bwMode="auto">
          <a:xfrm>
            <a:off x="6659563" y="2017713"/>
            <a:ext cx="2305050" cy="4746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Оперативная память</a:t>
            </a:r>
          </a:p>
        </p:txBody>
      </p:sp>
      <p:sp>
        <p:nvSpPr>
          <p:cNvPr id="75" name="Rectangle 81"/>
          <p:cNvSpPr>
            <a:spLocks noChangeArrowheads="1"/>
          </p:cNvSpPr>
          <p:nvPr/>
        </p:nvSpPr>
        <p:spPr bwMode="auto">
          <a:xfrm>
            <a:off x="323850" y="2060575"/>
            <a:ext cx="15113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Процессор</a:t>
            </a:r>
          </a:p>
        </p:txBody>
      </p:sp>
      <p:sp>
        <p:nvSpPr>
          <p:cNvPr id="76" name="Text Box 83"/>
          <p:cNvSpPr txBox="1">
            <a:spLocks noChangeArrowheads="1"/>
          </p:cNvSpPr>
          <p:nvPr/>
        </p:nvSpPr>
        <p:spPr bwMode="auto">
          <a:xfrm>
            <a:off x="77150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8" name="Text Box 83"/>
          <p:cNvSpPr txBox="1">
            <a:spLocks noChangeArrowheads="1"/>
          </p:cNvSpPr>
          <p:nvPr/>
        </p:nvSpPr>
        <p:spPr bwMode="auto">
          <a:xfrm>
            <a:off x="348614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9" name="Text Box 83"/>
          <p:cNvSpPr txBox="1">
            <a:spLocks noChangeArrowheads="1"/>
          </p:cNvSpPr>
          <p:nvPr/>
        </p:nvSpPr>
        <p:spPr bwMode="auto">
          <a:xfrm>
            <a:off x="7015176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PCI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5657856" y="1166800"/>
            <a:ext cx="33480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Шина </a:t>
            </a:r>
            <a:r>
              <a:rPr lang="en-US" sz="1600" b="1" dirty="0" smtClean="0">
                <a:solidFill>
                  <a:srgbClr val="C00000"/>
                </a:solidFill>
              </a:rPr>
              <a:t>PCI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(шина взаимодействия  периферийных устройств) обеспечивает обмен информацией с контроллерами периферийных устройств (сетевая карта, встроенный модем, сетевой адаптер </a:t>
            </a:r>
            <a:r>
              <a:rPr lang="en-US" sz="1600" b="1" dirty="0" smtClean="0"/>
              <a:t>Wi-Fi)</a:t>
            </a:r>
            <a:r>
              <a:rPr lang="ru-RU" sz="1600" b="1" dirty="0" smtClean="0"/>
              <a:t>, которые устанавливаются в слоты расширения системной платы.</a:t>
            </a:r>
          </a:p>
          <a:p>
            <a:pPr algn="just"/>
            <a:r>
              <a:rPr lang="ru-RU" sz="1600" b="1" dirty="0" smtClean="0"/>
              <a:t>Разрядность шины </a:t>
            </a:r>
            <a:r>
              <a:rPr lang="en-US" sz="1600" b="1" dirty="0" smtClean="0"/>
              <a:t>PCI </a:t>
            </a:r>
            <a:r>
              <a:rPr lang="ru-RU" sz="1600" b="1" dirty="0" smtClean="0"/>
              <a:t>может составлять 32 бита или 64 бита, а частота 33 МГц или 66 МГц.</a:t>
            </a:r>
          </a:p>
          <a:p>
            <a:r>
              <a:rPr lang="ru-RU" sz="1600" b="1" dirty="0" smtClean="0"/>
              <a:t>Максимальная пропускная способность шины </a:t>
            </a:r>
            <a:r>
              <a:rPr lang="en-US" sz="1600" b="1" dirty="0" smtClean="0"/>
              <a:t>PCI </a:t>
            </a:r>
            <a:r>
              <a:rPr lang="ru-RU" sz="1600" b="1" dirty="0" smtClean="0"/>
              <a:t> составляет: 64 Бит </a:t>
            </a:r>
            <a:r>
              <a:rPr lang="en-US" sz="1600" b="1" dirty="0" smtClean="0"/>
              <a:t>×</a:t>
            </a:r>
            <a:r>
              <a:rPr lang="ru-RU" sz="1600" b="1" dirty="0" smtClean="0"/>
              <a:t> 66 МГц</a:t>
            </a:r>
            <a:r>
              <a:rPr lang="en-US" sz="1600" b="1" dirty="0" smtClean="0"/>
              <a:t> </a:t>
            </a:r>
            <a:r>
              <a:rPr lang="ru-RU" sz="1600" b="1" dirty="0" smtClean="0"/>
              <a:t>= 4224 Мбит/с = 528 Мбайт/с.</a:t>
            </a:r>
            <a:endParaRPr lang="en-US" sz="1600" b="1" dirty="0" smtClean="0"/>
          </a:p>
        </p:txBody>
      </p:sp>
      <p:pic>
        <p:nvPicPr>
          <p:cNvPr id="15" name="Picture 5" descr="board-bi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060" y="1257289"/>
            <a:ext cx="5565796" cy="4795864"/>
          </a:xfrm>
          <a:prstGeom prst="rect">
            <a:avLst/>
          </a:prstGeom>
          <a:noFill/>
        </p:spPr>
      </p:pic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531521" y="2343144"/>
            <a:ext cx="1144863" cy="151169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ATA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5657856" y="1242571"/>
            <a:ext cx="334805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sz="1600" b="1" dirty="0" smtClean="0"/>
              <a:t>По шине АТА к южному мосту подключаются устройства внешней памяти (жесткие диски, </a:t>
            </a:r>
            <a:r>
              <a:rPr lang="en-US" sz="1600" b="1" dirty="0" smtClean="0"/>
              <a:t>CD- </a:t>
            </a:r>
            <a:r>
              <a:rPr lang="ru-RU" sz="1600" b="1" dirty="0" smtClean="0"/>
              <a:t>и</a:t>
            </a:r>
            <a:r>
              <a:rPr lang="en-US" sz="1600" b="1" dirty="0" smtClean="0"/>
              <a:t> DVD</a:t>
            </a:r>
            <a:r>
              <a:rPr lang="ru-RU" sz="1600" b="1" dirty="0" smtClean="0"/>
              <a:t>-дисководы).</a:t>
            </a:r>
          </a:p>
          <a:p>
            <a:pPr algn="just">
              <a:spcBef>
                <a:spcPct val="50000"/>
              </a:spcBef>
            </a:pPr>
            <a:r>
              <a:rPr lang="ru-RU" sz="1600" b="1" dirty="0" smtClean="0"/>
              <a:t>Скорость передачи данных по параллельной шине РАТ</a:t>
            </a:r>
            <a:r>
              <a:rPr lang="en-US" sz="1600" b="1" dirty="0" smtClean="0"/>
              <a:t>A</a:t>
            </a:r>
            <a:r>
              <a:rPr lang="ru-RU" sz="1600" b="1" dirty="0" smtClean="0"/>
              <a:t> (</a:t>
            </a:r>
            <a:r>
              <a:rPr lang="en-US" sz="1600" b="1" dirty="0" smtClean="0"/>
              <a:t>Parallel ATA</a:t>
            </a:r>
            <a:r>
              <a:rPr lang="ru-RU" sz="1600" b="1" dirty="0" smtClean="0"/>
              <a:t>)</a:t>
            </a:r>
            <a:r>
              <a:rPr lang="en-US" sz="1600" b="1" dirty="0" smtClean="0"/>
              <a:t> </a:t>
            </a:r>
            <a:r>
              <a:rPr lang="ru-RU" sz="1600" b="1" dirty="0" smtClean="0"/>
              <a:t>достигает 133 Мбайт/с, а по последовательной шине </a:t>
            </a:r>
            <a:r>
              <a:rPr lang="en-US" sz="1600" b="1" dirty="0" smtClean="0"/>
              <a:t>SATA</a:t>
            </a:r>
            <a:r>
              <a:rPr lang="ru-RU" sz="1600" b="1" dirty="0" smtClean="0"/>
              <a:t> </a:t>
            </a:r>
            <a:r>
              <a:rPr lang="en-US" sz="1600" b="1" dirty="0" smtClean="0"/>
              <a:t>(Serial ATA) </a:t>
            </a:r>
            <a:r>
              <a:rPr lang="ru-RU" sz="1600" b="1" dirty="0" smtClean="0"/>
              <a:t>– 300 Мбайт/с.</a:t>
            </a:r>
            <a:endParaRPr lang="en-US" sz="1600" b="1" dirty="0" smtClean="0"/>
          </a:p>
        </p:txBody>
      </p:sp>
      <p:pic>
        <p:nvPicPr>
          <p:cNvPr id="11" name="Picture 4" descr="board-bi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438264"/>
            <a:ext cx="5565796" cy="4564073"/>
          </a:xfrm>
          <a:prstGeom prst="rect">
            <a:avLst/>
          </a:prstGeom>
          <a:noFill/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658467" y="4680637"/>
            <a:ext cx="570243" cy="103436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316258" y="5235801"/>
            <a:ext cx="631590" cy="36491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pic>
        <p:nvPicPr>
          <p:cNvPr id="14" name="Picture 9" descr="87779"/>
          <p:cNvPicPr>
            <a:picLocks noChangeAspect="1" noChangeArrowheads="1"/>
          </p:cNvPicPr>
          <p:nvPr/>
        </p:nvPicPr>
        <p:blipFill>
          <a:blip r:embed="rId6"/>
          <a:srcRect l="11009" t="37155" r="17274"/>
          <a:stretch>
            <a:fillRect/>
          </a:stretch>
        </p:blipFill>
        <p:spPr bwMode="auto">
          <a:xfrm>
            <a:off x="5838832" y="4424368"/>
            <a:ext cx="2244722" cy="16075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Интерфейсная часть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89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347776"/>
            <a:ext cx="40957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890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81512" y="1347776"/>
            <a:ext cx="4474632" cy="416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474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Интерфейсная часть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Чипсеты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8898" name="Picture 2" descr="http://images.anandtech.com/doci/3736/Panel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347776"/>
            <a:ext cx="5207942" cy="1447808"/>
          </a:xfrm>
          <a:prstGeom prst="rect">
            <a:avLst/>
          </a:prstGeom>
          <a:noFill/>
        </p:spPr>
      </p:pic>
      <p:pic>
        <p:nvPicPr>
          <p:cNvPr id="232449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33704" y="3081187"/>
            <a:ext cx="5905504" cy="318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Box 52"/>
          <p:cNvSpPr txBox="1">
            <a:spLocks noChangeArrowheads="1"/>
          </p:cNvSpPr>
          <p:nvPr/>
        </p:nvSpPr>
        <p:spPr bwMode="auto">
          <a:xfrm>
            <a:off x="276715" y="2748107"/>
            <a:ext cx="87058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ТЕХНОЛОГИИ И ДОПОЛНИТЕЛЬНЫЕ ФУНКЦИИ СИСТЕМНЫХ ПЛАТ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333 Onboard Acceleration 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3</a:t>
            </a:r>
            <a:r>
              <a:rPr lang="ru-RU" sz="1200" b="1" dirty="0" smtClean="0">
                <a:solidFill>
                  <a:schemeClr val="bg1"/>
                </a:solidFill>
              </a:rPr>
              <a:t>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4976840" cy="333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86392" y="1347776"/>
            <a:ext cx="3487348" cy="250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86392" y="3971928"/>
            <a:ext cx="3490916" cy="219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3D Power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88" y="1299817"/>
            <a:ext cx="3800496" cy="240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38584" y="2071680"/>
            <a:ext cx="5163718" cy="316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88" y="3811161"/>
            <a:ext cx="3848096" cy="235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AMP-UP Audio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Sansation" pitchFamily="2" charset="0"/>
              </a:rPr>
              <a:t>37</a:t>
            </a:r>
            <a:endParaRPr lang="mk-MK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4" y="1257288"/>
            <a:ext cx="7829568" cy="496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Dual UEFI BIOS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38</a:t>
            </a:r>
            <a:endParaRPr lang="mk-MK" sz="16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40" y="1347776"/>
            <a:ext cx="5157816" cy="476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38832" y="1347776"/>
            <a:ext cx="3076592" cy="248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Gold Plated CPU Socket, DDR, PCI Express Slots</a:t>
            </a:r>
            <a:endParaRPr lang="mk-MK" sz="1600" b="1" dirty="0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ru-RU" sz="1200" b="1" dirty="0" smtClean="0">
                <a:solidFill>
                  <a:schemeClr val="bg1"/>
                </a:solidFill>
                <a:latin typeface="Sansation" pitchFamily="2" charset="0"/>
              </a:rPr>
              <a:t>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894" y="1438264"/>
            <a:ext cx="7756114" cy="3800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Магистраль системной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5" descr="процессор вид4"/>
          <p:cNvPicPr>
            <a:picLocks noChangeAspect="1" noChangeArrowheads="1"/>
          </p:cNvPicPr>
          <p:nvPr/>
        </p:nvPicPr>
        <p:blipFill>
          <a:blip r:embed="rId5">
            <a:lum bright="6000"/>
          </a:blip>
          <a:srcRect b="11017"/>
          <a:stretch>
            <a:fillRect/>
          </a:stretch>
        </p:blipFill>
        <p:spPr bwMode="auto">
          <a:xfrm>
            <a:off x="590528" y="1257288"/>
            <a:ext cx="920820" cy="790573"/>
          </a:xfrm>
          <a:prstGeom prst="rect">
            <a:avLst/>
          </a:prstGeom>
          <a:noFill/>
        </p:spPr>
      </p:pic>
      <p:pic>
        <p:nvPicPr>
          <p:cNvPr id="10" name="Picture 6" descr="simm"/>
          <p:cNvPicPr>
            <a:picLocks noChangeAspect="1" noChangeArrowheads="1"/>
          </p:cNvPicPr>
          <p:nvPr/>
        </p:nvPicPr>
        <p:blipFill>
          <a:blip r:embed="rId6">
            <a:lum bright="6000"/>
          </a:blip>
          <a:srcRect/>
          <a:stretch>
            <a:fillRect/>
          </a:stretch>
        </p:blipFill>
        <p:spPr bwMode="auto">
          <a:xfrm>
            <a:off x="7286640" y="1076312"/>
            <a:ext cx="1143330" cy="839801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23850" y="2943225"/>
            <a:ext cx="8532813" cy="554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ru-RU" sz="1600"/>
              <a:t>Информационная  магистраль  (шина)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863600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7596188" y="2492375"/>
            <a:ext cx="0" cy="427038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 flipV="1">
            <a:off x="8101013" y="249713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H="1" flipV="1">
            <a:off x="1331913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 flipH="1" flipV="1">
            <a:off x="901700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7105664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 flipH="1" flipV="1">
            <a:off x="3671888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H="1">
            <a:off x="3997325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3" name="Line 24"/>
          <p:cNvSpPr>
            <a:spLocks noChangeShapeType="1"/>
          </p:cNvSpPr>
          <p:nvPr/>
        </p:nvSpPr>
        <p:spPr bwMode="auto">
          <a:xfrm flipH="1">
            <a:off x="7572389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6" name="Line 27"/>
          <p:cNvSpPr>
            <a:spLocks noChangeShapeType="1"/>
          </p:cNvSpPr>
          <p:nvPr/>
        </p:nvSpPr>
        <p:spPr bwMode="auto">
          <a:xfrm flipH="1" flipV="1">
            <a:off x="1370013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8" name="Rectangle 29"/>
          <p:cNvSpPr>
            <a:spLocks noChangeArrowheads="1"/>
          </p:cNvSpPr>
          <p:nvPr/>
        </p:nvSpPr>
        <p:spPr bwMode="auto">
          <a:xfrm>
            <a:off x="325438" y="4583121"/>
            <a:ext cx="277018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ввода</a:t>
            </a: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6119813" y="4583121"/>
            <a:ext cx="270033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вывода</a:t>
            </a:r>
          </a:p>
        </p:txBody>
      </p:sp>
      <p:sp>
        <p:nvSpPr>
          <p:cNvPr id="40" name="Rectangle 31"/>
          <p:cNvSpPr>
            <a:spLocks noChangeArrowheads="1"/>
          </p:cNvSpPr>
          <p:nvPr/>
        </p:nvSpPr>
        <p:spPr bwMode="auto">
          <a:xfrm>
            <a:off x="3311525" y="4583121"/>
            <a:ext cx="26289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Долговременная  память</a:t>
            </a:r>
          </a:p>
        </p:txBody>
      </p:sp>
      <p:sp>
        <p:nvSpPr>
          <p:cNvPr id="42" name="Line 33"/>
          <p:cNvSpPr>
            <a:spLocks noChangeShapeType="1"/>
          </p:cNvSpPr>
          <p:nvPr/>
        </p:nvSpPr>
        <p:spPr bwMode="auto">
          <a:xfrm flipH="1">
            <a:off x="8040701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5" name="Line 36"/>
          <p:cNvSpPr>
            <a:spLocks noChangeShapeType="1"/>
          </p:cNvSpPr>
          <p:nvPr/>
        </p:nvSpPr>
        <p:spPr bwMode="auto">
          <a:xfrm flipH="1">
            <a:off x="8507426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 flipH="1" flipV="1">
            <a:off x="1836738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1" name="Line 42"/>
          <p:cNvSpPr>
            <a:spLocks noChangeShapeType="1"/>
          </p:cNvSpPr>
          <p:nvPr/>
        </p:nvSpPr>
        <p:spPr bwMode="auto">
          <a:xfrm flipH="1" flipV="1">
            <a:off x="2305050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3" name="Line 44"/>
          <p:cNvSpPr>
            <a:spLocks noChangeShapeType="1"/>
          </p:cNvSpPr>
          <p:nvPr/>
        </p:nvSpPr>
        <p:spPr bwMode="auto">
          <a:xfrm flipH="1" flipV="1">
            <a:off x="4643438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4" name="Line 45"/>
          <p:cNvSpPr>
            <a:spLocks noChangeShapeType="1"/>
          </p:cNvSpPr>
          <p:nvPr/>
        </p:nvSpPr>
        <p:spPr bwMode="auto">
          <a:xfrm flipH="1">
            <a:off x="4968875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8" name="Rectangle 49"/>
          <p:cNvSpPr>
            <a:spLocks noChangeArrowheads="1"/>
          </p:cNvSpPr>
          <p:nvPr/>
        </p:nvSpPr>
        <p:spPr bwMode="auto">
          <a:xfrm>
            <a:off x="323850" y="5065718"/>
            <a:ext cx="2771775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9" name="Rectangle 50"/>
          <p:cNvSpPr>
            <a:spLocks noChangeArrowheads="1"/>
          </p:cNvSpPr>
          <p:nvPr/>
        </p:nvSpPr>
        <p:spPr bwMode="auto">
          <a:xfrm>
            <a:off x="3313113" y="5065718"/>
            <a:ext cx="2627312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0" name="Rectangle 51"/>
          <p:cNvSpPr>
            <a:spLocks noChangeArrowheads="1"/>
          </p:cNvSpPr>
          <p:nvPr/>
        </p:nvSpPr>
        <p:spPr bwMode="auto">
          <a:xfrm>
            <a:off x="6119813" y="5065718"/>
            <a:ext cx="2736850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1947848" y="1377504"/>
            <a:ext cx="464027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Разрядность шины данных определяется разрядностью процессора, т.е. количеством двоичных разрядов, которые процессор обрабатывает за один такт.</a:t>
            </a:r>
          </a:p>
        </p:txBody>
      </p:sp>
      <p:pic>
        <p:nvPicPr>
          <p:cNvPr id="62" name="Picture 53" descr="клав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8775" y="5272093"/>
            <a:ext cx="1044575" cy="782638"/>
          </a:xfrm>
          <a:prstGeom prst="rect">
            <a:avLst/>
          </a:prstGeom>
          <a:noFill/>
        </p:spPr>
      </p:pic>
      <p:pic>
        <p:nvPicPr>
          <p:cNvPr id="63" name="Picture 5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68425" y="5686431"/>
            <a:ext cx="395288" cy="388937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4" name="Picture 55" descr="джойстик"/>
          <p:cNvPicPr>
            <a:picLocks noChangeAspect="1" noChangeArrowheads="1"/>
          </p:cNvPicPr>
          <p:nvPr/>
        </p:nvPicPr>
        <p:blipFill>
          <a:blip r:embed="rId9" cstate="print">
            <a:lum bright="6000"/>
          </a:blip>
          <a:srcRect/>
          <a:stretch>
            <a:fillRect/>
          </a:stretch>
        </p:blipFill>
        <p:spPr bwMode="auto">
          <a:xfrm>
            <a:off x="1584325" y="5106993"/>
            <a:ext cx="468313" cy="593725"/>
          </a:xfrm>
          <a:prstGeom prst="rect">
            <a:avLst/>
          </a:prstGeom>
          <a:noFill/>
        </p:spPr>
      </p:pic>
      <p:pic>
        <p:nvPicPr>
          <p:cNvPr id="65" name="Picture 56" descr="сканер geniu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16125" y="5360993"/>
            <a:ext cx="1079500" cy="739775"/>
          </a:xfrm>
          <a:prstGeom prst="rect">
            <a:avLst/>
          </a:prstGeom>
          <a:noFill/>
        </p:spPr>
      </p:pic>
      <p:pic>
        <p:nvPicPr>
          <p:cNvPr id="66" name="Picture 57" descr="винчестер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103688" y="5189543"/>
            <a:ext cx="900112" cy="911225"/>
          </a:xfrm>
          <a:prstGeom prst="rect">
            <a:avLst/>
          </a:prstGeom>
          <a:noFill/>
        </p:spPr>
      </p:pic>
      <p:pic>
        <p:nvPicPr>
          <p:cNvPr id="67" name="Picture 58" descr="флопп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19475" y="5191131"/>
            <a:ext cx="684213" cy="703262"/>
          </a:xfrm>
          <a:prstGeom prst="rect">
            <a:avLst/>
          </a:prstGeom>
          <a:noFill/>
        </p:spPr>
      </p:pic>
      <p:pic>
        <p:nvPicPr>
          <p:cNvPr id="68" name="Picture 59" descr="Cd2"/>
          <p:cNvPicPr>
            <a:picLocks noChangeAspect="1" noChangeArrowheads="1"/>
          </p:cNvPicPr>
          <p:nvPr/>
        </p:nvPicPr>
        <p:blipFill>
          <a:blip r:embed="rId13">
            <a:lum bright="18000" contrast="-24000"/>
          </a:blip>
          <a:srcRect/>
          <a:stretch>
            <a:fillRect/>
          </a:stretch>
        </p:blipFill>
        <p:spPr bwMode="auto">
          <a:xfrm>
            <a:off x="5111750" y="5313368"/>
            <a:ext cx="792163" cy="828675"/>
          </a:xfrm>
          <a:prstGeom prst="rect">
            <a:avLst/>
          </a:prstGeom>
          <a:noFill/>
        </p:spPr>
      </p:pic>
      <p:pic>
        <p:nvPicPr>
          <p:cNvPr id="69" name="Picture 60" descr="монитор Nocia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775575" y="5106993"/>
            <a:ext cx="1020763" cy="1038225"/>
          </a:xfrm>
          <a:prstGeom prst="rect">
            <a:avLst/>
          </a:prstGeom>
          <a:noFill/>
        </p:spPr>
      </p:pic>
      <p:pic>
        <p:nvPicPr>
          <p:cNvPr id="70" name="Picture 61" descr="ринтер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804025" y="5106993"/>
            <a:ext cx="971550" cy="993775"/>
          </a:xfrm>
          <a:prstGeom prst="rect">
            <a:avLst/>
          </a:prstGeom>
          <a:noFill/>
        </p:spPr>
      </p:pic>
      <p:pic>
        <p:nvPicPr>
          <p:cNvPr id="71" name="Picture 62" descr="3cf700dc965f2fca6e291d9f67e882a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192838" y="5395918"/>
            <a:ext cx="647700" cy="628650"/>
          </a:xfrm>
          <a:prstGeom prst="rect">
            <a:avLst/>
          </a:prstGeom>
          <a:noFill/>
        </p:spPr>
      </p:pic>
      <p:graphicFrame>
        <p:nvGraphicFramePr>
          <p:cNvPr id="72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491440"/>
              </p:ext>
            </p:extLst>
          </p:nvPr>
        </p:nvGraphicFramePr>
        <p:xfrm>
          <a:off x="4211638" y="2729705"/>
          <a:ext cx="3168650" cy="917736"/>
        </p:xfrm>
        <a:graphic>
          <a:graphicData uri="http://schemas.openxmlformats.org/drawingml/2006/table">
            <a:tbl>
              <a:tblPr/>
              <a:tblGrid>
                <a:gridCol w="3168650"/>
              </a:tblGrid>
              <a:tr h="3084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данных (8, 16, 32,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адреса (16, 20, 24, 32, 36,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управления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Rectangle 80"/>
          <p:cNvSpPr>
            <a:spLocks noChangeArrowheads="1"/>
          </p:cNvSpPr>
          <p:nvPr/>
        </p:nvSpPr>
        <p:spPr bwMode="auto">
          <a:xfrm>
            <a:off x="6659563" y="2017713"/>
            <a:ext cx="2305050" cy="4746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Оперативная память</a:t>
            </a:r>
          </a:p>
        </p:txBody>
      </p:sp>
      <p:sp>
        <p:nvSpPr>
          <p:cNvPr id="75" name="Rectangle 81"/>
          <p:cNvSpPr>
            <a:spLocks noChangeArrowheads="1"/>
          </p:cNvSpPr>
          <p:nvPr/>
        </p:nvSpPr>
        <p:spPr bwMode="auto">
          <a:xfrm>
            <a:off x="323850" y="2060575"/>
            <a:ext cx="15113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Процессор</a:t>
            </a:r>
          </a:p>
        </p:txBody>
      </p:sp>
      <p:sp>
        <p:nvSpPr>
          <p:cNvPr id="76" name="Text Box 83"/>
          <p:cNvSpPr txBox="1">
            <a:spLocks noChangeArrowheads="1"/>
          </p:cNvSpPr>
          <p:nvPr/>
        </p:nvSpPr>
        <p:spPr bwMode="auto">
          <a:xfrm>
            <a:off x="77150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8" name="Text Box 83"/>
          <p:cNvSpPr txBox="1">
            <a:spLocks noChangeArrowheads="1"/>
          </p:cNvSpPr>
          <p:nvPr/>
        </p:nvSpPr>
        <p:spPr bwMode="auto">
          <a:xfrm>
            <a:off x="348614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9" name="Text Box 83"/>
          <p:cNvSpPr txBox="1">
            <a:spLocks noChangeArrowheads="1"/>
          </p:cNvSpPr>
          <p:nvPr/>
        </p:nvSpPr>
        <p:spPr bwMode="auto">
          <a:xfrm>
            <a:off x="7015176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HD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40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257288"/>
            <a:ext cx="4071960" cy="283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43464" y="1257288"/>
            <a:ext cx="4162448" cy="304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0528" y="3881440"/>
            <a:ext cx="5081584" cy="239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High ESD Protection for USB and LAN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41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04920" y="2071680"/>
            <a:ext cx="6559282" cy="2405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HyperDuo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42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57288"/>
            <a:ext cx="1719272" cy="149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600" y="2705096"/>
            <a:ext cx="6272220" cy="3491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81760" y="1300176"/>
            <a:ext cx="2671752" cy="267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Lucid Universal MVP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43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490776" y="1347776"/>
            <a:ext cx="3821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Hyperformance</a:t>
            </a:r>
            <a:r>
              <a:rPr lang="en-US" b="1" dirty="0" smtClean="0"/>
              <a:t> |</a:t>
            </a:r>
            <a:r>
              <a:rPr lang="ru-RU" b="1" dirty="0" smtClean="0"/>
              <a:t> </a:t>
            </a:r>
            <a:r>
              <a:rPr lang="en-US" b="1" dirty="0" smtClean="0"/>
              <a:t>Switchable Graphics</a:t>
            </a:r>
            <a:endParaRPr lang="ru-RU" b="1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2968" y="1800216"/>
            <a:ext cx="6930996" cy="271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OC Connect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50" b="1" dirty="0" smtClean="0">
                <a:solidFill>
                  <a:schemeClr val="bg1"/>
                </a:solidFill>
              </a:rPr>
              <a:t>44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85896" y="1619240"/>
            <a:ext cx="57150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OC-Dual BIOS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45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04" y="1347776"/>
            <a:ext cx="7712045" cy="22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1504" y="3790952"/>
            <a:ext cx="3076592" cy="204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OC Ignition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46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1992" y="3336906"/>
            <a:ext cx="7796220" cy="290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9064" y="1347776"/>
            <a:ext cx="4992441" cy="253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OC-PEG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47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9064" y="1438264"/>
            <a:ext cx="8416816" cy="190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66872" y="3609976"/>
            <a:ext cx="5715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OC-Touch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48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33456" y="3881440"/>
            <a:ext cx="7872456" cy="2220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257288"/>
            <a:ext cx="6786600" cy="316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One Fuse per USB Port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49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2480" y="1438264"/>
            <a:ext cx="7109047" cy="352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Магистраль системной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5" descr="процессор вид4"/>
          <p:cNvPicPr>
            <a:picLocks noChangeAspect="1" noChangeArrowheads="1"/>
          </p:cNvPicPr>
          <p:nvPr/>
        </p:nvPicPr>
        <p:blipFill>
          <a:blip r:embed="rId5">
            <a:lum bright="6000"/>
          </a:blip>
          <a:srcRect b="11017"/>
          <a:stretch>
            <a:fillRect/>
          </a:stretch>
        </p:blipFill>
        <p:spPr bwMode="auto">
          <a:xfrm>
            <a:off x="590528" y="1257288"/>
            <a:ext cx="920820" cy="790573"/>
          </a:xfrm>
          <a:prstGeom prst="rect">
            <a:avLst/>
          </a:prstGeom>
          <a:noFill/>
        </p:spPr>
      </p:pic>
      <p:pic>
        <p:nvPicPr>
          <p:cNvPr id="10" name="Picture 6" descr="simm"/>
          <p:cNvPicPr>
            <a:picLocks noChangeAspect="1" noChangeArrowheads="1"/>
          </p:cNvPicPr>
          <p:nvPr/>
        </p:nvPicPr>
        <p:blipFill>
          <a:blip r:embed="rId6">
            <a:lum bright="6000"/>
          </a:blip>
          <a:srcRect/>
          <a:stretch>
            <a:fillRect/>
          </a:stretch>
        </p:blipFill>
        <p:spPr bwMode="auto">
          <a:xfrm>
            <a:off x="7286640" y="1076312"/>
            <a:ext cx="1143330" cy="839801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23850" y="2943225"/>
            <a:ext cx="8532813" cy="554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ru-RU" sz="1600"/>
              <a:t>Информационная  магистраль  (шина)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863600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7596188" y="2492375"/>
            <a:ext cx="0" cy="427038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 flipV="1">
            <a:off x="8101013" y="249713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H="1" flipV="1">
            <a:off x="1331913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 flipH="1" flipV="1">
            <a:off x="901700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7105664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 flipH="1" flipV="1">
            <a:off x="3671888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H="1">
            <a:off x="3997325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3" name="Line 24"/>
          <p:cNvSpPr>
            <a:spLocks noChangeShapeType="1"/>
          </p:cNvSpPr>
          <p:nvPr/>
        </p:nvSpPr>
        <p:spPr bwMode="auto">
          <a:xfrm flipH="1">
            <a:off x="7572389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6" name="Line 27"/>
          <p:cNvSpPr>
            <a:spLocks noChangeShapeType="1"/>
          </p:cNvSpPr>
          <p:nvPr/>
        </p:nvSpPr>
        <p:spPr bwMode="auto">
          <a:xfrm flipH="1" flipV="1">
            <a:off x="1370013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8" name="Rectangle 29"/>
          <p:cNvSpPr>
            <a:spLocks noChangeArrowheads="1"/>
          </p:cNvSpPr>
          <p:nvPr/>
        </p:nvSpPr>
        <p:spPr bwMode="auto">
          <a:xfrm>
            <a:off x="325438" y="4583121"/>
            <a:ext cx="277018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ввода</a:t>
            </a: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6119813" y="4583121"/>
            <a:ext cx="270033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вывода</a:t>
            </a:r>
          </a:p>
        </p:txBody>
      </p:sp>
      <p:sp>
        <p:nvSpPr>
          <p:cNvPr id="40" name="Rectangle 31"/>
          <p:cNvSpPr>
            <a:spLocks noChangeArrowheads="1"/>
          </p:cNvSpPr>
          <p:nvPr/>
        </p:nvSpPr>
        <p:spPr bwMode="auto">
          <a:xfrm>
            <a:off x="3311525" y="4583121"/>
            <a:ext cx="26289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Долговременная  память</a:t>
            </a:r>
          </a:p>
        </p:txBody>
      </p:sp>
      <p:sp>
        <p:nvSpPr>
          <p:cNvPr id="42" name="Line 33"/>
          <p:cNvSpPr>
            <a:spLocks noChangeShapeType="1"/>
          </p:cNvSpPr>
          <p:nvPr/>
        </p:nvSpPr>
        <p:spPr bwMode="auto">
          <a:xfrm flipH="1">
            <a:off x="8040701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5" name="Line 36"/>
          <p:cNvSpPr>
            <a:spLocks noChangeShapeType="1"/>
          </p:cNvSpPr>
          <p:nvPr/>
        </p:nvSpPr>
        <p:spPr bwMode="auto">
          <a:xfrm flipH="1">
            <a:off x="8507426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 flipH="1" flipV="1">
            <a:off x="1836738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1" name="Line 42"/>
          <p:cNvSpPr>
            <a:spLocks noChangeShapeType="1"/>
          </p:cNvSpPr>
          <p:nvPr/>
        </p:nvSpPr>
        <p:spPr bwMode="auto">
          <a:xfrm flipH="1" flipV="1">
            <a:off x="2305050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3" name="Line 44"/>
          <p:cNvSpPr>
            <a:spLocks noChangeShapeType="1"/>
          </p:cNvSpPr>
          <p:nvPr/>
        </p:nvSpPr>
        <p:spPr bwMode="auto">
          <a:xfrm flipH="1" flipV="1">
            <a:off x="4643438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4" name="Line 45"/>
          <p:cNvSpPr>
            <a:spLocks noChangeShapeType="1"/>
          </p:cNvSpPr>
          <p:nvPr/>
        </p:nvSpPr>
        <p:spPr bwMode="auto">
          <a:xfrm flipH="1">
            <a:off x="4968875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8" name="Rectangle 49"/>
          <p:cNvSpPr>
            <a:spLocks noChangeArrowheads="1"/>
          </p:cNvSpPr>
          <p:nvPr/>
        </p:nvSpPr>
        <p:spPr bwMode="auto">
          <a:xfrm>
            <a:off x="323850" y="5065718"/>
            <a:ext cx="2771775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9" name="Rectangle 50"/>
          <p:cNvSpPr>
            <a:spLocks noChangeArrowheads="1"/>
          </p:cNvSpPr>
          <p:nvPr/>
        </p:nvSpPr>
        <p:spPr bwMode="auto">
          <a:xfrm>
            <a:off x="3313113" y="5065718"/>
            <a:ext cx="2627312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0" name="Rectangle 51"/>
          <p:cNvSpPr>
            <a:spLocks noChangeArrowheads="1"/>
          </p:cNvSpPr>
          <p:nvPr/>
        </p:nvSpPr>
        <p:spPr bwMode="auto">
          <a:xfrm>
            <a:off x="6119813" y="5065718"/>
            <a:ext cx="2736850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1947848" y="1257288"/>
            <a:ext cx="464027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Каждое устройство или ячейка оперативной памяти имеет свой адрес. Адрес передается по адресной шине от процессора к оперативной памяти и устройствам.</a:t>
            </a:r>
          </a:p>
        </p:txBody>
      </p:sp>
      <p:pic>
        <p:nvPicPr>
          <p:cNvPr id="62" name="Picture 53" descr="клав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8775" y="5272093"/>
            <a:ext cx="1044575" cy="782638"/>
          </a:xfrm>
          <a:prstGeom prst="rect">
            <a:avLst/>
          </a:prstGeom>
          <a:noFill/>
        </p:spPr>
      </p:pic>
      <p:pic>
        <p:nvPicPr>
          <p:cNvPr id="63" name="Picture 5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68425" y="5686431"/>
            <a:ext cx="395288" cy="388937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4" name="Picture 55" descr="джойстик"/>
          <p:cNvPicPr>
            <a:picLocks noChangeAspect="1" noChangeArrowheads="1"/>
          </p:cNvPicPr>
          <p:nvPr/>
        </p:nvPicPr>
        <p:blipFill>
          <a:blip r:embed="rId9" cstate="print">
            <a:lum bright="6000"/>
          </a:blip>
          <a:srcRect/>
          <a:stretch>
            <a:fillRect/>
          </a:stretch>
        </p:blipFill>
        <p:spPr bwMode="auto">
          <a:xfrm>
            <a:off x="1584325" y="5106993"/>
            <a:ext cx="468313" cy="593725"/>
          </a:xfrm>
          <a:prstGeom prst="rect">
            <a:avLst/>
          </a:prstGeom>
          <a:noFill/>
        </p:spPr>
      </p:pic>
      <p:pic>
        <p:nvPicPr>
          <p:cNvPr id="65" name="Picture 56" descr="сканер geniu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16125" y="5360993"/>
            <a:ext cx="1079500" cy="739775"/>
          </a:xfrm>
          <a:prstGeom prst="rect">
            <a:avLst/>
          </a:prstGeom>
          <a:noFill/>
        </p:spPr>
      </p:pic>
      <p:pic>
        <p:nvPicPr>
          <p:cNvPr id="66" name="Picture 57" descr="винчестер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103688" y="5189543"/>
            <a:ext cx="900112" cy="911225"/>
          </a:xfrm>
          <a:prstGeom prst="rect">
            <a:avLst/>
          </a:prstGeom>
          <a:noFill/>
        </p:spPr>
      </p:pic>
      <p:pic>
        <p:nvPicPr>
          <p:cNvPr id="67" name="Picture 58" descr="флопп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19475" y="5191131"/>
            <a:ext cx="684213" cy="703262"/>
          </a:xfrm>
          <a:prstGeom prst="rect">
            <a:avLst/>
          </a:prstGeom>
          <a:noFill/>
        </p:spPr>
      </p:pic>
      <p:pic>
        <p:nvPicPr>
          <p:cNvPr id="68" name="Picture 59" descr="Cd2"/>
          <p:cNvPicPr>
            <a:picLocks noChangeAspect="1" noChangeArrowheads="1"/>
          </p:cNvPicPr>
          <p:nvPr/>
        </p:nvPicPr>
        <p:blipFill>
          <a:blip r:embed="rId13">
            <a:lum bright="18000" contrast="-24000"/>
          </a:blip>
          <a:srcRect/>
          <a:stretch>
            <a:fillRect/>
          </a:stretch>
        </p:blipFill>
        <p:spPr bwMode="auto">
          <a:xfrm>
            <a:off x="5111750" y="5313368"/>
            <a:ext cx="792163" cy="828675"/>
          </a:xfrm>
          <a:prstGeom prst="rect">
            <a:avLst/>
          </a:prstGeom>
          <a:noFill/>
        </p:spPr>
      </p:pic>
      <p:pic>
        <p:nvPicPr>
          <p:cNvPr id="69" name="Picture 60" descr="монитор Nocia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775575" y="5106993"/>
            <a:ext cx="1020763" cy="1038225"/>
          </a:xfrm>
          <a:prstGeom prst="rect">
            <a:avLst/>
          </a:prstGeom>
          <a:noFill/>
        </p:spPr>
      </p:pic>
      <p:pic>
        <p:nvPicPr>
          <p:cNvPr id="70" name="Picture 61" descr="ринтер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804025" y="5106993"/>
            <a:ext cx="971550" cy="993775"/>
          </a:xfrm>
          <a:prstGeom prst="rect">
            <a:avLst/>
          </a:prstGeom>
          <a:noFill/>
        </p:spPr>
      </p:pic>
      <p:pic>
        <p:nvPicPr>
          <p:cNvPr id="71" name="Picture 62" descr="3cf700dc965f2fca6e291d9f67e882a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192838" y="5395918"/>
            <a:ext cx="647700" cy="628650"/>
          </a:xfrm>
          <a:prstGeom prst="rect">
            <a:avLst/>
          </a:prstGeom>
          <a:noFill/>
        </p:spPr>
      </p:pic>
      <p:graphicFrame>
        <p:nvGraphicFramePr>
          <p:cNvPr id="72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21348"/>
              </p:ext>
            </p:extLst>
          </p:nvPr>
        </p:nvGraphicFramePr>
        <p:xfrm>
          <a:off x="4211638" y="2705893"/>
          <a:ext cx="3346466" cy="941548"/>
        </p:xfrm>
        <a:graphic>
          <a:graphicData uri="http://schemas.openxmlformats.org/drawingml/2006/table">
            <a:tbl>
              <a:tblPr/>
              <a:tblGrid>
                <a:gridCol w="3346466"/>
              </a:tblGrid>
              <a:tr h="316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данных (8, 16, 32,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2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адреса (16, 20, 24, 32, 36,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2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управления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Rectangle 80"/>
          <p:cNvSpPr>
            <a:spLocks noChangeArrowheads="1"/>
          </p:cNvSpPr>
          <p:nvPr/>
        </p:nvSpPr>
        <p:spPr bwMode="auto">
          <a:xfrm>
            <a:off x="6659563" y="2017713"/>
            <a:ext cx="2305050" cy="4746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Оперативная память</a:t>
            </a:r>
          </a:p>
        </p:txBody>
      </p:sp>
      <p:sp>
        <p:nvSpPr>
          <p:cNvPr id="75" name="Rectangle 81"/>
          <p:cNvSpPr>
            <a:spLocks noChangeArrowheads="1"/>
          </p:cNvSpPr>
          <p:nvPr/>
        </p:nvSpPr>
        <p:spPr bwMode="auto">
          <a:xfrm>
            <a:off x="323850" y="2060575"/>
            <a:ext cx="15113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Процессор</a:t>
            </a:r>
          </a:p>
        </p:txBody>
      </p:sp>
      <p:sp>
        <p:nvSpPr>
          <p:cNvPr id="76" name="Text Box 83"/>
          <p:cNvSpPr txBox="1">
            <a:spLocks noChangeArrowheads="1"/>
          </p:cNvSpPr>
          <p:nvPr/>
        </p:nvSpPr>
        <p:spPr bwMode="auto">
          <a:xfrm>
            <a:off x="77150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8" name="Text Box 83"/>
          <p:cNvSpPr txBox="1">
            <a:spLocks noChangeArrowheads="1"/>
          </p:cNvSpPr>
          <p:nvPr/>
        </p:nvSpPr>
        <p:spPr bwMode="auto">
          <a:xfrm>
            <a:off x="348614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9" name="Text Box 83"/>
          <p:cNvSpPr txBox="1">
            <a:spLocks noChangeArrowheads="1"/>
          </p:cNvSpPr>
          <p:nvPr/>
        </p:nvSpPr>
        <p:spPr bwMode="auto">
          <a:xfrm>
            <a:off x="7015176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OPT Fan Support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04" y="1528752"/>
            <a:ext cx="752316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Dual Intelligent Processors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6096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81074" y="3700465"/>
            <a:ext cx="3010532" cy="22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10296" y="1347776"/>
            <a:ext cx="2936875" cy="217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MemOK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!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52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2852728" cy="2502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14680" y="1438264"/>
            <a:ext cx="5613527" cy="34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ROG OC Key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Sansation" pitchFamily="2" charset="0"/>
              </a:rPr>
              <a:t>53</a:t>
            </a:r>
            <a:endParaRPr lang="mk-MK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8088" y="1438264"/>
            <a:ext cx="5651679" cy="316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25698" y="3609976"/>
            <a:ext cx="3503981" cy="258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Технологии </a:t>
            </a:r>
            <a:r>
              <a:rPr lang="en-US" sz="1600" b="1" dirty="0" err="1" smtClean="0">
                <a:solidFill>
                  <a:schemeClr val="bg1"/>
                </a:solidFill>
                <a:latin typeface="Sansation" pitchFamily="2" charset="0"/>
              </a:rPr>
              <a:t>SystemBoard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: USB BIOS Flashback</a:t>
            </a:r>
            <a:endParaRPr lang="mk-MK" sz="1600" b="1" dirty="0" err="1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</a:rPr>
              <a:t>5</a:t>
            </a:r>
            <a:r>
              <a:rPr lang="ru-RU" sz="1100" b="1" dirty="0" smtClean="0">
                <a:solidFill>
                  <a:schemeClr val="bg1"/>
                </a:solidFill>
              </a:rPr>
              <a:t>4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Технологии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системных плат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AutoShape 2" descr="333 Onboard Accele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0528" y="1619240"/>
            <a:ext cx="7959513" cy="262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Box 52"/>
          <p:cNvSpPr txBox="1">
            <a:spLocks noChangeArrowheads="1"/>
          </p:cNvSpPr>
          <p:nvPr/>
        </p:nvSpPr>
        <p:spPr bwMode="auto">
          <a:xfrm>
            <a:off x="874829" y="2978940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АППАРАТНЫЕ ИНТЕРФЕЙСЫ ПК</a:t>
            </a:r>
          </a:p>
        </p:txBody>
      </p:sp>
    </p:spTree>
    <p:extLst>
      <p:ext uri="{BB962C8B-B14F-4D97-AF65-F5344CB8AC3E}">
        <p14:creationId xmlns:p14="http://schemas.microsoft.com/office/powerpoint/2010/main" val="278823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Универсальная последовательная шина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USB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5205416" y="1257288"/>
            <a:ext cx="3848096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Разъёмы Universal Serial </a:t>
            </a:r>
            <a:r>
              <a:rPr lang="ru-RU" sz="1600" b="1" dirty="0" err="1" smtClean="0">
                <a:solidFill>
                  <a:srgbClr val="C00000"/>
                </a:solidFill>
              </a:rPr>
              <a:t>Bus</a:t>
            </a:r>
            <a:r>
              <a:rPr lang="ru-RU" sz="1600" b="1" dirty="0" smtClean="0">
                <a:solidFill>
                  <a:srgbClr val="C00000"/>
                </a:solidFill>
              </a:rPr>
              <a:t> (USB) </a:t>
            </a:r>
            <a:r>
              <a:rPr lang="ru-RU" sz="1600" b="1" dirty="0" smtClean="0"/>
              <a:t>предназначены для подключения к компьютеру таких внешних периферийных устройств, как мышь, клавиатура, портативный жёсткий диск, цифровая камера, VoIP-телефон (Skype) или принтер.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Теоретически, к одному host-контроллеру USB можно подключить до 127 устройств.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Максимальная скорость передачи составляет 12 Мбит/с для стандарта USB 1.1 и 480 Мбит/с для </a:t>
            </a:r>
            <a:r>
              <a:rPr lang="ru-RU" sz="1600" b="1" dirty="0" err="1" smtClean="0"/>
              <a:t>Hi-Speed</a:t>
            </a:r>
            <a:r>
              <a:rPr lang="ru-RU" sz="1600" b="1" dirty="0" smtClean="0"/>
              <a:t> USB 2.0.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5"/>
            <a:ext cx="4976840" cy="3738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138088" y="5238760"/>
            <a:ext cx="4976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USB обеспечивает устройства питанием, поэтому они могут работать от интерфейса без дополнительного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270677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Типы разъемов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USB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90488" y="1257288"/>
            <a:ext cx="882493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Всего существует три типа USB-разъёмов: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 разъём «тип A»: обычно присутствует у ПК. 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 разъём «тип B»: обычно находится на самом USB-устройстве (если кабель съёмный). </a:t>
            </a:r>
          </a:p>
          <a:p>
            <a:pPr algn="just"/>
            <a:r>
              <a:rPr lang="ru-RU" sz="1600" b="1" dirty="0" smtClean="0"/>
              <a:t>- разъём </a:t>
            </a:r>
            <a:r>
              <a:rPr lang="ru-RU" sz="1600" b="1" dirty="0" err="1" smtClean="0"/>
              <a:t>мини-USB</a:t>
            </a:r>
            <a:r>
              <a:rPr lang="ru-RU" sz="1600" b="1" dirty="0" smtClean="0"/>
              <a:t>: обычно используется цифровыми видеокамерами, внешними жёсткими дисками и т.д.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976560"/>
            <a:ext cx="3167080" cy="28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24193" y="4408426"/>
            <a:ext cx="3167080" cy="185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19808" y="2705096"/>
            <a:ext cx="3139044" cy="237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998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IEEE-1394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58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90488" y="1257288"/>
            <a:ext cx="592932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Под официальным названием IEEE-1394 скрывается последовательный интерфейс, повсеместно использующийся для цифровых видеокамер, внешних жёстких дисков и различных сетевых устройств.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320" y="2433632"/>
            <a:ext cx="57150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10296" y="1347776"/>
            <a:ext cx="2933696" cy="2177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10296" y="3519488"/>
            <a:ext cx="2967033" cy="239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 Box 52"/>
          <p:cNvSpPr txBox="1">
            <a:spLocks noChangeArrowheads="1"/>
          </p:cNvSpPr>
          <p:nvPr/>
        </p:nvSpPr>
        <p:spPr bwMode="auto">
          <a:xfrm>
            <a:off x="90488" y="3700464"/>
            <a:ext cx="592932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Его также называют </a:t>
            </a:r>
            <a:r>
              <a:rPr lang="ru-RU" sz="1600" b="1" dirty="0" err="1" smtClean="0"/>
              <a:t>FireWire</a:t>
            </a:r>
            <a:r>
              <a:rPr lang="ru-RU" sz="1600" b="1" dirty="0" smtClean="0"/>
              <a:t> (от Apple) и </a:t>
            </a:r>
            <a:r>
              <a:rPr lang="ru-RU" sz="1600" b="1" dirty="0" err="1" smtClean="0"/>
              <a:t>i.Link</a:t>
            </a:r>
            <a:r>
              <a:rPr lang="ru-RU" sz="1600" b="1" dirty="0" smtClean="0"/>
              <a:t> (от </a:t>
            </a:r>
            <a:r>
              <a:rPr lang="ru-RU" sz="1600" b="1" dirty="0" err="1" smtClean="0"/>
              <a:t>Sony</a:t>
            </a:r>
            <a:r>
              <a:rPr lang="ru-RU" sz="1600" b="1" dirty="0" smtClean="0"/>
              <a:t>). На данный момент 400-Мбит/с стандарт IEEE-1394 сменяется 800-Мбит/с IEEE-1394b (также известным как FireWire-800).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Обычно устройства </a:t>
            </a:r>
            <a:r>
              <a:rPr lang="ru-RU" sz="1600" b="1" dirty="0" err="1" smtClean="0"/>
              <a:t>FireWire</a:t>
            </a:r>
            <a:r>
              <a:rPr lang="ru-RU" sz="1600" b="1" dirty="0" smtClean="0"/>
              <a:t> подключаются через 6-контактную вилку, которая обеспечивает питание. У 4-контактной вилки питание не подводится.</a:t>
            </a:r>
          </a:p>
        </p:txBody>
      </p:sp>
    </p:spTree>
    <p:extLst>
      <p:ext uri="{BB962C8B-B14F-4D97-AF65-F5344CB8AC3E}">
        <p14:creationId xmlns:p14="http://schemas.microsoft.com/office/powerpoint/2010/main" val="291606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PS/2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59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4029072" y="1347776"/>
            <a:ext cx="49768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Названные в честь «старушки» IBM PS/2 эти разъёмы сегодня широко используются в качестве стандартных интерфейсов для клавиатуры и мыши, но они постепенно уступают место USB. Сегодня распространена следующая схема цветового кодирования.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09" y="1323978"/>
            <a:ext cx="38385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48344" y="3067048"/>
            <a:ext cx="3297214" cy="189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8088" y="4088797"/>
            <a:ext cx="3452810" cy="205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00509" y="3976892"/>
            <a:ext cx="1657347" cy="2166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8303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Магистраль системной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5" descr="процессор вид4"/>
          <p:cNvPicPr>
            <a:picLocks noChangeAspect="1" noChangeArrowheads="1"/>
          </p:cNvPicPr>
          <p:nvPr/>
        </p:nvPicPr>
        <p:blipFill>
          <a:blip r:embed="rId5">
            <a:lum bright="6000"/>
          </a:blip>
          <a:srcRect b="11017"/>
          <a:stretch>
            <a:fillRect/>
          </a:stretch>
        </p:blipFill>
        <p:spPr bwMode="auto">
          <a:xfrm>
            <a:off x="590528" y="1257288"/>
            <a:ext cx="920820" cy="790573"/>
          </a:xfrm>
          <a:prstGeom prst="rect">
            <a:avLst/>
          </a:prstGeom>
          <a:noFill/>
        </p:spPr>
      </p:pic>
      <p:pic>
        <p:nvPicPr>
          <p:cNvPr id="10" name="Picture 6" descr="simm"/>
          <p:cNvPicPr>
            <a:picLocks noChangeAspect="1" noChangeArrowheads="1"/>
          </p:cNvPicPr>
          <p:nvPr/>
        </p:nvPicPr>
        <p:blipFill>
          <a:blip r:embed="rId6">
            <a:lum bright="6000"/>
          </a:blip>
          <a:srcRect/>
          <a:stretch>
            <a:fillRect/>
          </a:stretch>
        </p:blipFill>
        <p:spPr bwMode="auto">
          <a:xfrm>
            <a:off x="7286640" y="1076312"/>
            <a:ext cx="1143330" cy="839801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23850" y="2943225"/>
            <a:ext cx="8532813" cy="554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ru-RU" sz="1600"/>
              <a:t>Информационная  магистраль  (шина)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863600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7596188" y="2492375"/>
            <a:ext cx="0" cy="427038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 flipV="1">
            <a:off x="8101013" y="249713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H="1" flipV="1">
            <a:off x="1331913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 flipH="1" flipV="1">
            <a:off x="901700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7105664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 flipH="1" flipV="1">
            <a:off x="3671888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H="1">
            <a:off x="3997325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3" name="Line 24"/>
          <p:cNvSpPr>
            <a:spLocks noChangeShapeType="1"/>
          </p:cNvSpPr>
          <p:nvPr/>
        </p:nvSpPr>
        <p:spPr bwMode="auto">
          <a:xfrm flipH="1">
            <a:off x="7572389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6" name="Line 27"/>
          <p:cNvSpPr>
            <a:spLocks noChangeShapeType="1"/>
          </p:cNvSpPr>
          <p:nvPr/>
        </p:nvSpPr>
        <p:spPr bwMode="auto">
          <a:xfrm flipH="1" flipV="1">
            <a:off x="1370013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8" name="Rectangle 29"/>
          <p:cNvSpPr>
            <a:spLocks noChangeArrowheads="1"/>
          </p:cNvSpPr>
          <p:nvPr/>
        </p:nvSpPr>
        <p:spPr bwMode="auto">
          <a:xfrm>
            <a:off x="325438" y="4583121"/>
            <a:ext cx="277018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ввода</a:t>
            </a: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6119813" y="4583121"/>
            <a:ext cx="270033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вывода</a:t>
            </a:r>
          </a:p>
        </p:txBody>
      </p:sp>
      <p:sp>
        <p:nvSpPr>
          <p:cNvPr id="40" name="Rectangle 31"/>
          <p:cNvSpPr>
            <a:spLocks noChangeArrowheads="1"/>
          </p:cNvSpPr>
          <p:nvPr/>
        </p:nvSpPr>
        <p:spPr bwMode="auto">
          <a:xfrm>
            <a:off x="3311525" y="4583121"/>
            <a:ext cx="26289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Долговременная  память</a:t>
            </a:r>
          </a:p>
        </p:txBody>
      </p:sp>
      <p:sp>
        <p:nvSpPr>
          <p:cNvPr id="42" name="Line 33"/>
          <p:cNvSpPr>
            <a:spLocks noChangeShapeType="1"/>
          </p:cNvSpPr>
          <p:nvPr/>
        </p:nvSpPr>
        <p:spPr bwMode="auto">
          <a:xfrm flipH="1">
            <a:off x="8040701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5" name="Line 36"/>
          <p:cNvSpPr>
            <a:spLocks noChangeShapeType="1"/>
          </p:cNvSpPr>
          <p:nvPr/>
        </p:nvSpPr>
        <p:spPr bwMode="auto">
          <a:xfrm flipH="1">
            <a:off x="8507426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 flipH="1" flipV="1">
            <a:off x="1836738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1" name="Line 42"/>
          <p:cNvSpPr>
            <a:spLocks noChangeShapeType="1"/>
          </p:cNvSpPr>
          <p:nvPr/>
        </p:nvSpPr>
        <p:spPr bwMode="auto">
          <a:xfrm flipH="1" flipV="1">
            <a:off x="2305050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3" name="Line 44"/>
          <p:cNvSpPr>
            <a:spLocks noChangeShapeType="1"/>
          </p:cNvSpPr>
          <p:nvPr/>
        </p:nvSpPr>
        <p:spPr bwMode="auto">
          <a:xfrm flipH="1" flipV="1">
            <a:off x="4643438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4" name="Line 45"/>
          <p:cNvSpPr>
            <a:spLocks noChangeShapeType="1"/>
          </p:cNvSpPr>
          <p:nvPr/>
        </p:nvSpPr>
        <p:spPr bwMode="auto">
          <a:xfrm flipH="1">
            <a:off x="4968875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8" name="Rectangle 49"/>
          <p:cNvSpPr>
            <a:spLocks noChangeArrowheads="1"/>
          </p:cNvSpPr>
          <p:nvPr/>
        </p:nvSpPr>
        <p:spPr bwMode="auto">
          <a:xfrm>
            <a:off x="323850" y="5065718"/>
            <a:ext cx="2771775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9" name="Rectangle 50"/>
          <p:cNvSpPr>
            <a:spLocks noChangeArrowheads="1"/>
          </p:cNvSpPr>
          <p:nvPr/>
        </p:nvSpPr>
        <p:spPr bwMode="auto">
          <a:xfrm>
            <a:off x="3313113" y="5065718"/>
            <a:ext cx="2627312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0" name="Rectangle 51"/>
          <p:cNvSpPr>
            <a:spLocks noChangeArrowheads="1"/>
          </p:cNvSpPr>
          <p:nvPr/>
        </p:nvSpPr>
        <p:spPr bwMode="auto">
          <a:xfrm>
            <a:off x="6119813" y="5065718"/>
            <a:ext cx="2736850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1947848" y="1257288"/>
            <a:ext cx="464027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Разрядность шины адреса определяется объемом адресуемой памяти. Количество адресуемых ячеек можно рассчитать по формуле: </a:t>
            </a:r>
            <a:r>
              <a:rPr lang="en-US" sz="1600" b="1" dirty="0" smtClean="0"/>
              <a:t>N</a:t>
            </a:r>
            <a:r>
              <a:rPr lang="ru-RU" sz="1600" b="1" dirty="0" smtClean="0"/>
              <a:t> </a:t>
            </a:r>
            <a:r>
              <a:rPr lang="en-US" sz="1600" b="1" dirty="0" smtClean="0"/>
              <a:t>=</a:t>
            </a:r>
            <a:r>
              <a:rPr lang="ru-RU" sz="1600" b="1" dirty="0" smtClean="0"/>
              <a:t> </a:t>
            </a:r>
            <a:r>
              <a:rPr lang="en-US" sz="1600" b="1" dirty="0" smtClean="0"/>
              <a:t>2</a:t>
            </a:r>
            <a:r>
              <a:rPr lang="en-US" sz="1600" b="1" baseline="30000" dirty="0" smtClean="0"/>
              <a:t>I</a:t>
            </a:r>
            <a:r>
              <a:rPr lang="ru-RU" sz="1600" b="1" dirty="0" smtClean="0"/>
              <a:t>, где </a:t>
            </a:r>
            <a:r>
              <a:rPr lang="en-US" sz="1600" b="1" dirty="0" smtClean="0"/>
              <a:t>I</a:t>
            </a:r>
            <a:r>
              <a:rPr lang="ru-RU" sz="1600" b="1" dirty="0" smtClean="0"/>
              <a:t> – разрядность шины адреса.  </a:t>
            </a:r>
            <a:r>
              <a:rPr lang="en-US" sz="1600" b="1" dirty="0" smtClean="0"/>
              <a:t>N</a:t>
            </a:r>
            <a:r>
              <a:rPr lang="ru-RU" sz="1600" b="1" dirty="0" smtClean="0"/>
              <a:t> </a:t>
            </a:r>
            <a:r>
              <a:rPr lang="en-US" sz="1600" b="1" dirty="0" smtClean="0"/>
              <a:t>=</a:t>
            </a:r>
            <a:r>
              <a:rPr lang="ru-RU" sz="1600" b="1" dirty="0" smtClean="0"/>
              <a:t> </a:t>
            </a:r>
            <a:r>
              <a:rPr lang="en-US" sz="1600" b="1" dirty="0" smtClean="0"/>
              <a:t>2</a:t>
            </a:r>
            <a:r>
              <a:rPr lang="ru-RU" sz="1600" b="1" baseline="30000" dirty="0" smtClean="0"/>
              <a:t>64</a:t>
            </a:r>
            <a:r>
              <a:rPr lang="ru-RU" sz="1600" b="1" dirty="0" smtClean="0"/>
              <a:t> ячеек.</a:t>
            </a:r>
          </a:p>
        </p:txBody>
      </p:sp>
      <p:pic>
        <p:nvPicPr>
          <p:cNvPr id="62" name="Picture 53" descr="клав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8775" y="5272093"/>
            <a:ext cx="1044575" cy="782638"/>
          </a:xfrm>
          <a:prstGeom prst="rect">
            <a:avLst/>
          </a:prstGeom>
          <a:noFill/>
        </p:spPr>
      </p:pic>
      <p:pic>
        <p:nvPicPr>
          <p:cNvPr id="63" name="Picture 5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68425" y="5686431"/>
            <a:ext cx="395288" cy="388937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4" name="Picture 55" descr="джойстик"/>
          <p:cNvPicPr>
            <a:picLocks noChangeAspect="1" noChangeArrowheads="1"/>
          </p:cNvPicPr>
          <p:nvPr/>
        </p:nvPicPr>
        <p:blipFill>
          <a:blip r:embed="rId9" cstate="print">
            <a:lum bright="6000"/>
          </a:blip>
          <a:srcRect/>
          <a:stretch>
            <a:fillRect/>
          </a:stretch>
        </p:blipFill>
        <p:spPr bwMode="auto">
          <a:xfrm>
            <a:off x="1584325" y="5106993"/>
            <a:ext cx="468313" cy="593725"/>
          </a:xfrm>
          <a:prstGeom prst="rect">
            <a:avLst/>
          </a:prstGeom>
          <a:noFill/>
        </p:spPr>
      </p:pic>
      <p:pic>
        <p:nvPicPr>
          <p:cNvPr id="65" name="Picture 56" descr="сканер geniu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16125" y="5360993"/>
            <a:ext cx="1079500" cy="739775"/>
          </a:xfrm>
          <a:prstGeom prst="rect">
            <a:avLst/>
          </a:prstGeom>
          <a:noFill/>
        </p:spPr>
      </p:pic>
      <p:pic>
        <p:nvPicPr>
          <p:cNvPr id="66" name="Picture 57" descr="винчестер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103688" y="5189543"/>
            <a:ext cx="900112" cy="911225"/>
          </a:xfrm>
          <a:prstGeom prst="rect">
            <a:avLst/>
          </a:prstGeom>
          <a:noFill/>
        </p:spPr>
      </p:pic>
      <p:pic>
        <p:nvPicPr>
          <p:cNvPr id="67" name="Picture 58" descr="флопп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19475" y="5191131"/>
            <a:ext cx="684213" cy="703262"/>
          </a:xfrm>
          <a:prstGeom prst="rect">
            <a:avLst/>
          </a:prstGeom>
          <a:noFill/>
        </p:spPr>
      </p:pic>
      <p:pic>
        <p:nvPicPr>
          <p:cNvPr id="68" name="Picture 59" descr="Cd2"/>
          <p:cNvPicPr>
            <a:picLocks noChangeAspect="1" noChangeArrowheads="1"/>
          </p:cNvPicPr>
          <p:nvPr/>
        </p:nvPicPr>
        <p:blipFill>
          <a:blip r:embed="rId13">
            <a:lum bright="18000" contrast="-24000"/>
          </a:blip>
          <a:srcRect/>
          <a:stretch>
            <a:fillRect/>
          </a:stretch>
        </p:blipFill>
        <p:spPr bwMode="auto">
          <a:xfrm>
            <a:off x="5111750" y="5313368"/>
            <a:ext cx="792163" cy="828675"/>
          </a:xfrm>
          <a:prstGeom prst="rect">
            <a:avLst/>
          </a:prstGeom>
          <a:noFill/>
        </p:spPr>
      </p:pic>
      <p:pic>
        <p:nvPicPr>
          <p:cNvPr id="69" name="Picture 60" descr="монитор Nocia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775575" y="5106993"/>
            <a:ext cx="1020763" cy="1038225"/>
          </a:xfrm>
          <a:prstGeom prst="rect">
            <a:avLst/>
          </a:prstGeom>
          <a:noFill/>
        </p:spPr>
      </p:pic>
      <p:pic>
        <p:nvPicPr>
          <p:cNvPr id="70" name="Picture 61" descr="ринтер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804025" y="5106993"/>
            <a:ext cx="971550" cy="993775"/>
          </a:xfrm>
          <a:prstGeom prst="rect">
            <a:avLst/>
          </a:prstGeom>
          <a:noFill/>
        </p:spPr>
      </p:pic>
      <p:pic>
        <p:nvPicPr>
          <p:cNvPr id="71" name="Picture 62" descr="3cf700dc965f2fca6e291d9f67e882a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192838" y="5395918"/>
            <a:ext cx="647700" cy="628650"/>
          </a:xfrm>
          <a:prstGeom prst="rect">
            <a:avLst/>
          </a:prstGeom>
          <a:noFill/>
        </p:spPr>
      </p:pic>
      <p:graphicFrame>
        <p:nvGraphicFramePr>
          <p:cNvPr id="72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06066"/>
              </p:ext>
            </p:extLst>
          </p:nvPr>
        </p:nvGraphicFramePr>
        <p:xfrm>
          <a:off x="4211638" y="2729705"/>
          <a:ext cx="3346466" cy="917736"/>
        </p:xfrm>
        <a:graphic>
          <a:graphicData uri="http://schemas.openxmlformats.org/drawingml/2006/table">
            <a:tbl>
              <a:tblPr/>
              <a:tblGrid>
                <a:gridCol w="3346466"/>
              </a:tblGrid>
              <a:tr h="3084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данных (8, 16, 32,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адреса (16, 20, 24, 32, 36,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управления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Rectangle 80"/>
          <p:cNvSpPr>
            <a:spLocks noChangeArrowheads="1"/>
          </p:cNvSpPr>
          <p:nvPr/>
        </p:nvSpPr>
        <p:spPr bwMode="auto">
          <a:xfrm>
            <a:off x="6659563" y="2017713"/>
            <a:ext cx="2305050" cy="4746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Оперативная память</a:t>
            </a:r>
          </a:p>
        </p:txBody>
      </p:sp>
      <p:sp>
        <p:nvSpPr>
          <p:cNvPr id="75" name="Rectangle 81"/>
          <p:cNvSpPr>
            <a:spLocks noChangeArrowheads="1"/>
          </p:cNvSpPr>
          <p:nvPr/>
        </p:nvSpPr>
        <p:spPr bwMode="auto">
          <a:xfrm>
            <a:off x="323850" y="2060575"/>
            <a:ext cx="15113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Процессор</a:t>
            </a:r>
          </a:p>
        </p:txBody>
      </p:sp>
      <p:sp>
        <p:nvSpPr>
          <p:cNvPr id="76" name="Text Box 83"/>
          <p:cNvSpPr txBox="1">
            <a:spLocks noChangeArrowheads="1"/>
          </p:cNvSpPr>
          <p:nvPr/>
        </p:nvSpPr>
        <p:spPr bwMode="auto">
          <a:xfrm>
            <a:off x="77150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8" name="Text Box 83"/>
          <p:cNvSpPr txBox="1">
            <a:spLocks noChangeArrowheads="1"/>
          </p:cNvSpPr>
          <p:nvPr/>
        </p:nvSpPr>
        <p:spPr bwMode="auto">
          <a:xfrm>
            <a:off x="348614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9" name="Text Box 83"/>
          <p:cNvSpPr txBox="1">
            <a:spLocks noChangeArrowheads="1"/>
          </p:cNvSpPr>
          <p:nvPr/>
        </p:nvSpPr>
        <p:spPr bwMode="auto">
          <a:xfrm>
            <a:off x="7015176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VGA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60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4300536" y="1347776"/>
            <a:ext cx="4705376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ПК достаточно давно использует 15-контактный интерфейс </a:t>
            </a:r>
            <a:r>
              <a:rPr lang="ru-RU" sz="1600" b="1" dirty="0" err="1" smtClean="0"/>
              <a:t>Mini-D-Sub</a:t>
            </a:r>
            <a:r>
              <a:rPr lang="ru-RU" sz="1600" b="1" dirty="0" smtClean="0"/>
              <a:t> для подключения монитора (HD15).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С помощью правильного переходника можно подключить такой монитор и к выходу DVI-I (</a:t>
            </a:r>
            <a:r>
              <a:rPr lang="ru-RU" sz="1600" b="1" dirty="0" err="1" smtClean="0"/>
              <a:t>DVI-integrated</a:t>
            </a:r>
            <a:r>
              <a:rPr lang="ru-RU" sz="1600" b="1" dirty="0" smtClean="0"/>
              <a:t>) графической карты.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Интерфейс VGA передаёт сигналы красного, зелёного и синего цветов, а также информацию о горизонтальной (</a:t>
            </a:r>
            <a:r>
              <a:rPr lang="ru-RU" sz="1600" b="1" dirty="0" err="1" smtClean="0"/>
              <a:t>H-Sync</a:t>
            </a:r>
            <a:r>
              <a:rPr lang="ru-RU" sz="1600" b="1" dirty="0" smtClean="0"/>
              <a:t>) и вертикальной (</a:t>
            </a:r>
            <a:r>
              <a:rPr lang="ru-RU" sz="1600" b="1" dirty="0" err="1" smtClean="0"/>
              <a:t>V-Sync</a:t>
            </a:r>
            <a:r>
              <a:rPr lang="ru-RU" sz="1600" b="1" dirty="0" smtClean="0"/>
              <a:t>) синхронизациях.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4086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76" y="3067048"/>
            <a:ext cx="398145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935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VGA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61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4391024" y="1347776"/>
            <a:ext cx="4524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Новые графические карты обычно оснащаются двумя выходами DVI. Но с помощью переходника DVI-VGA можно легко изменить интерфейс.</a:t>
            </a:r>
          </a:p>
        </p:txBody>
      </p:sp>
      <p:pic>
        <p:nvPicPr>
          <p:cNvPr id="7170" name="Picture 2" descr="http://housecomputer.ru/technology/interface/all_pc_interfaces/interfeis-2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1923" y="1347776"/>
            <a:ext cx="4048125" cy="2809876"/>
          </a:xfrm>
          <a:prstGeom prst="rect">
            <a:avLst/>
          </a:prstGeom>
          <a:noFill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34914" y="3609976"/>
            <a:ext cx="4594776" cy="2452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3931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DVI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62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3033704" y="1347776"/>
            <a:ext cx="588172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DVI является интерфейсом монитора, разработанным, главным образом, для цифровых сигналов. Чтобы не требовалось переводить цифровые сигналы графической карты в аналоговые, а затем выполнять обратное преобразование в дисплее.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Графическая карта с двумя портами DVI может работать одновременно с двумя (цифровыми) мониторами.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Поскольку переход с аналоговой на цифровую графику протекает медленно, разработчики графического оборудования позволяют использовать параллельно обе технологии.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7"/>
            <a:ext cx="2805128" cy="259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05168" y="4876808"/>
            <a:ext cx="56007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138088" y="4062416"/>
            <a:ext cx="298610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DVI-I позволяет одновременно использовать как цифровое, так и аналоговое подключение. </a:t>
            </a:r>
          </a:p>
          <a:p>
            <a:r>
              <a:rPr lang="ru-RU" sz="1600" b="1" dirty="0" smtClean="0"/>
              <a:t>DVI-D позволяет только цифровое подключение (без возможности подсоединить аналоговый монитор). 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4241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S-Video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63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257288"/>
            <a:ext cx="2852728" cy="228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Прямоугольник 8"/>
          <p:cNvSpPr/>
          <p:nvPr/>
        </p:nvSpPr>
        <p:spPr>
          <a:xfrm>
            <a:off x="2852728" y="1257288"/>
            <a:ext cx="62436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4-контактная вилка </a:t>
            </a:r>
            <a:r>
              <a:rPr lang="ru-RU" sz="1600" b="1" dirty="0" err="1" smtClean="0"/>
              <a:t>Hosiden</a:t>
            </a:r>
            <a:r>
              <a:rPr lang="ru-RU" sz="1600" b="1" dirty="0" smtClean="0"/>
              <a:t> использует разные линии для яркости (Y, яркость и синхронизация данных) и цвета (C, цвет).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Разделение сигналов яркости и цвета позволяет достичь лучшего качества картинки по сравнению с композитным интерфейсом видео (FBAS).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Но в мире аналоговых подключений на первом месте по качеству находится всё же компонентный интерфейс HDTV, за которым следует </a:t>
            </a:r>
            <a:r>
              <a:rPr lang="ru-RU" sz="1600" b="1" dirty="0" err="1" smtClean="0"/>
              <a:t>S-Video</a:t>
            </a:r>
            <a:r>
              <a:rPr lang="ru-RU" sz="1600" b="1" dirty="0" smtClean="0"/>
              <a:t>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Только цифровые сигналы вроде DVI (TDMS) или HDMI (TDMS) обеспечивают более высокое качество картинки. 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9552" y="3790952"/>
            <a:ext cx="2038336" cy="194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561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SCART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64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6316" y="1257288"/>
            <a:ext cx="3207684" cy="253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Прямоугольник 8"/>
          <p:cNvSpPr/>
          <p:nvPr/>
        </p:nvSpPr>
        <p:spPr>
          <a:xfrm>
            <a:off x="0" y="1347776"/>
            <a:ext cx="58388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SCART является комбинированным интерфейсом, широко распространённым в Европе и Азии. Этот интерфейс сочетает сигналы </a:t>
            </a:r>
            <a:r>
              <a:rPr lang="ru-RU" sz="1600" b="1" dirty="0" err="1" smtClean="0"/>
              <a:t>S-Video</a:t>
            </a:r>
            <a:r>
              <a:rPr lang="ru-RU" sz="1600" b="1" dirty="0" smtClean="0"/>
              <a:t>, RGB и аналогового стерео. Компонентные режимы </a:t>
            </a:r>
            <a:r>
              <a:rPr lang="ru-RU" sz="1600" b="1" dirty="0" err="1" smtClean="0"/>
              <a:t>YpbPr</a:t>
            </a:r>
            <a:r>
              <a:rPr lang="ru-RU" sz="1600" b="1" dirty="0" smtClean="0"/>
              <a:t> и </a:t>
            </a:r>
            <a:r>
              <a:rPr lang="ru-RU" sz="1600" b="1" dirty="0" err="1" smtClean="0"/>
              <a:t>YcrCb</a:t>
            </a:r>
            <a:r>
              <a:rPr lang="ru-RU" sz="1600" b="1" dirty="0" smtClean="0"/>
              <a:t> не поддерживаются.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76" y="2886072"/>
            <a:ext cx="369570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4978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HDMI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65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" y="1347776"/>
            <a:ext cx="40195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Прямоугольник 8"/>
          <p:cNvSpPr/>
          <p:nvPr/>
        </p:nvSpPr>
        <p:spPr>
          <a:xfrm>
            <a:off x="4156270" y="1448736"/>
            <a:ext cx="47053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цифровом </a:t>
            </a:r>
            <a:r>
              <a:rPr lang="ru-RU" sz="1600" b="1" dirty="0" err="1" smtClean="0"/>
              <a:t>мультимедийном</a:t>
            </a:r>
            <a:r>
              <a:rPr lang="ru-RU" sz="1600" b="1" dirty="0" smtClean="0"/>
              <a:t> интерфейсе для несжатых HDTV-сигналов с разрешением до 1920x1080 (или 1080i), со встроенным механизмом защиты авторских прав </a:t>
            </a:r>
            <a:r>
              <a:rPr lang="ru-RU" sz="1600" b="1" dirty="0" err="1" smtClean="0"/>
              <a:t>Digital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Rights</a:t>
            </a:r>
            <a:r>
              <a:rPr lang="ru-RU" sz="1600" b="1" dirty="0" smtClean="0"/>
              <a:t> Management (DRM используются вилки типа A с 19 контактами.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4440" y="3519488"/>
            <a:ext cx="39243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138088" y="3881440"/>
            <a:ext cx="47053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Интерфейс HDMI использует ту же технологию сигналов TDMS, что и DVI-D. Это объясняет появление переходников HDMI-DVI. Кроме того, HDMI может обеспечить до 8 каналов звука с разрядностью 24 бита и частотой 192 кГц. Обратите внимание, что кабели HDMI не могут быть длиннее 15 метров. </a:t>
            </a:r>
          </a:p>
        </p:txBody>
      </p:sp>
    </p:spTree>
    <p:extLst>
      <p:ext uri="{BB962C8B-B14F-4D97-AF65-F5344CB8AC3E}">
        <p14:creationId xmlns:p14="http://schemas.microsoft.com/office/powerpoint/2010/main" val="1549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LAN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66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" y="1257289"/>
            <a:ext cx="3214680" cy="198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Прямоугольник 12"/>
          <p:cNvSpPr/>
          <p:nvPr/>
        </p:nvSpPr>
        <p:spPr>
          <a:xfrm>
            <a:off x="3395656" y="1305342"/>
            <a:ext cx="551976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Сетевые кабели RJ45 можно найти с различной длиной и расцветкой. </a:t>
            </a:r>
          </a:p>
          <a:p>
            <a:pPr algn="just"/>
            <a:r>
              <a:rPr lang="ru-RU" sz="1600" b="1" dirty="0" smtClean="0"/>
              <a:t>В сетях чаще всего используются разъёмы для витой пары. На данный момент 100-Мбит/с Ethernet уступает место гигабитному Ethernet (он работает на скоростях до 1 Гбит/с). Но все они используют вилки RJ45.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Кабели Ethernet можно разделить на два вида. </a:t>
            </a:r>
          </a:p>
          <a:p>
            <a:pPr algn="just"/>
            <a:r>
              <a:rPr lang="en-US" sz="1600" b="1" dirty="0" smtClean="0"/>
              <a:t>- </a:t>
            </a:r>
            <a:r>
              <a:rPr lang="ru-RU" sz="1600" b="1" dirty="0" smtClean="0"/>
              <a:t>классический патч-кабель, который используется для подключения компьютера к концентратору или коммутатору. </a:t>
            </a:r>
          </a:p>
          <a:p>
            <a:pPr algn="just"/>
            <a:r>
              <a:rPr lang="ru-RU" sz="1600" b="1" dirty="0" smtClean="0"/>
              <a:t>- кабель с перекрёстной обжимкой, который используется для соединения между собой двух компьютеров. 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248024"/>
            <a:ext cx="3214680" cy="230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797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LAN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67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" y="1347776"/>
            <a:ext cx="39433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4210048" y="1347776"/>
            <a:ext cx="4705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Современные карты используют светодиоды для отображения активности.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 Европе и Северной Америке устройства ISDN и сетевое оборудование используют тот же самый RJ45. Следует отметить, что вилки RJ45 разрешают «горячее подключение», причем, если вы ошибётесь, ничего страшного не случится. </a:t>
            </a:r>
          </a:p>
        </p:txBody>
      </p:sp>
    </p:spTree>
    <p:extLst>
      <p:ext uri="{BB962C8B-B14F-4D97-AF65-F5344CB8AC3E}">
        <p14:creationId xmlns:p14="http://schemas.microsoft.com/office/powerpoint/2010/main" val="37500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LAN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68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33704" y="1347776"/>
            <a:ext cx="5881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Интерфейсы RJ45 и RJ11 очень похожи друг на друга, но у RJ11 всего четыре контакта, а у RJ45 их восемь. </a:t>
            </a:r>
          </a:p>
          <a:p>
            <a:pPr algn="just"/>
            <a:endParaRPr lang="ru-RU" sz="1600" b="1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88" y="1288639"/>
            <a:ext cx="2762240" cy="225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33952" y="3609976"/>
            <a:ext cx="39719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Прямоугольник 12"/>
          <p:cNvSpPr/>
          <p:nvPr/>
        </p:nvSpPr>
        <p:spPr>
          <a:xfrm>
            <a:off x="228576" y="370046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1600" b="1" dirty="0" smtClean="0"/>
              <a:t>В компьютерных системах RJ11 используется, главным образом, для подключения к модемам телефонной линии. Кроме того, существует множество переходников на RJ11, так как телефонные розетки в каждой стране могут быть собственного стандарта.</a:t>
            </a:r>
          </a:p>
        </p:txBody>
      </p:sp>
    </p:spTree>
    <p:extLst>
      <p:ext uri="{BB962C8B-B14F-4D97-AF65-F5344CB8AC3E}">
        <p14:creationId xmlns:p14="http://schemas.microsoft.com/office/powerpoint/2010/main" val="57439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GB" sz="1600" b="1" dirty="0" smtClean="0">
                <a:solidFill>
                  <a:schemeClr val="bg1"/>
                </a:solidFill>
                <a:latin typeface="Sansation" pitchFamily="2" charset="0"/>
              </a:rPr>
              <a:t>ATA/133 (Parallel ATA, </a:t>
            </a:r>
            <a:r>
              <a:rPr lang="en-GB" sz="1600" b="1" dirty="0" err="1" smtClean="0">
                <a:solidFill>
                  <a:schemeClr val="bg1"/>
                </a:solidFill>
                <a:latin typeface="Sansation" pitchFamily="2" charset="0"/>
              </a:rPr>
              <a:t>UltraDMA</a:t>
            </a:r>
            <a:r>
              <a:rPr lang="en-GB" sz="1600" b="1" dirty="0" smtClean="0">
                <a:solidFill>
                  <a:schemeClr val="bg1"/>
                </a:solidFill>
                <a:latin typeface="Sansation" pitchFamily="2" charset="0"/>
              </a:rPr>
              <a:t>/133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или </a:t>
            </a:r>
            <a:r>
              <a:rPr lang="en-GB" sz="1600" b="1" dirty="0" smtClean="0">
                <a:solidFill>
                  <a:schemeClr val="bg1"/>
                </a:solidFill>
                <a:latin typeface="Sansation" pitchFamily="2" charset="0"/>
              </a:rPr>
              <a:t>E-IDE)</a:t>
            </a:r>
            <a:endParaRPr lang="en-US" sz="1600" b="1" dirty="0" smtClean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69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667120" y="1347776"/>
            <a:ext cx="524830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Параллельная шина передаёт данные с жёстких дисков и оптических накопителей (CD и DVD) и обратно. Она известна как параллельная ATA (</a:t>
            </a:r>
            <a:r>
              <a:rPr lang="ru-RU" sz="1600" b="1" dirty="0" err="1" smtClean="0"/>
              <a:t>Parallel</a:t>
            </a:r>
            <a:r>
              <a:rPr lang="ru-RU" sz="1600" b="1" dirty="0" smtClean="0"/>
              <a:t> ATA) и сегодня уступает место последовательной ATA (Serial ATA).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Последняя версия использует 40-контактный провод с 80 жилами (половина на "землю").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Каждый такой кабель позволяет подключать, максимум, два накопителя, когда один работает в режиме "</a:t>
            </a:r>
            <a:r>
              <a:rPr lang="ru-RU" sz="1600" b="1" dirty="0" err="1" smtClean="0"/>
              <a:t>master</a:t>
            </a:r>
            <a:r>
              <a:rPr lang="ru-RU" sz="1600" b="1" dirty="0" smtClean="0"/>
              <a:t>", а второй - в "</a:t>
            </a:r>
            <a:r>
              <a:rPr lang="ru-RU" sz="1600" b="1" dirty="0" err="1" smtClean="0"/>
              <a:t>slave</a:t>
            </a:r>
            <a:r>
              <a:rPr lang="ru-RU" sz="1600" b="1" dirty="0" smtClean="0"/>
              <a:t>". Обычно режим переключается с помощью небольшой перемычки на накопителе.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9064" y="3435083"/>
            <a:ext cx="2762240" cy="273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960" y="1347776"/>
            <a:ext cx="3495672" cy="262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7225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Магистраль системной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5" descr="процессор вид4"/>
          <p:cNvPicPr>
            <a:picLocks noChangeAspect="1" noChangeArrowheads="1"/>
          </p:cNvPicPr>
          <p:nvPr/>
        </p:nvPicPr>
        <p:blipFill>
          <a:blip r:embed="rId5">
            <a:lum bright="6000"/>
          </a:blip>
          <a:srcRect b="11017"/>
          <a:stretch>
            <a:fillRect/>
          </a:stretch>
        </p:blipFill>
        <p:spPr bwMode="auto">
          <a:xfrm>
            <a:off x="590528" y="1257288"/>
            <a:ext cx="920820" cy="790573"/>
          </a:xfrm>
          <a:prstGeom prst="rect">
            <a:avLst/>
          </a:prstGeom>
          <a:noFill/>
        </p:spPr>
      </p:pic>
      <p:pic>
        <p:nvPicPr>
          <p:cNvPr id="10" name="Picture 6" descr="simm"/>
          <p:cNvPicPr>
            <a:picLocks noChangeAspect="1" noChangeArrowheads="1"/>
          </p:cNvPicPr>
          <p:nvPr/>
        </p:nvPicPr>
        <p:blipFill>
          <a:blip r:embed="rId6">
            <a:lum bright="6000"/>
          </a:blip>
          <a:srcRect/>
          <a:stretch>
            <a:fillRect/>
          </a:stretch>
        </p:blipFill>
        <p:spPr bwMode="auto">
          <a:xfrm>
            <a:off x="7286640" y="1076312"/>
            <a:ext cx="1143330" cy="839801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23850" y="2943225"/>
            <a:ext cx="8532813" cy="554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ru-RU" sz="1600"/>
              <a:t>Информационная  магистраль  (шина)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863600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7596188" y="2492375"/>
            <a:ext cx="0" cy="427038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 flipV="1">
            <a:off x="8101013" y="249713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H="1" flipV="1">
            <a:off x="1331913" y="2516188"/>
            <a:ext cx="0" cy="427037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 flipH="1" flipV="1">
            <a:off x="901700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 flipH="1">
            <a:off x="7105664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 flipH="1" flipV="1">
            <a:off x="3671888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H="1">
            <a:off x="3997325" y="3497263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3" name="Line 24"/>
          <p:cNvSpPr>
            <a:spLocks noChangeShapeType="1"/>
          </p:cNvSpPr>
          <p:nvPr/>
        </p:nvSpPr>
        <p:spPr bwMode="auto">
          <a:xfrm flipH="1">
            <a:off x="7572389" y="34988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6" name="Line 27"/>
          <p:cNvSpPr>
            <a:spLocks noChangeShapeType="1"/>
          </p:cNvSpPr>
          <p:nvPr/>
        </p:nvSpPr>
        <p:spPr bwMode="auto">
          <a:xfrm flipH="1" flipV="1">
            <a:off x="1370013" y="3497262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38" name="Rectangle 29"/>
          <p:cNvSpPr>
            <a:spLocks noChangeArrowheads="1"/>
          </p:cNvSpPr>
          <p:nvPr/>
        </p:nvSpPr>
        <p:spPr bwMode="auto">
          <a:xfrm>
            <a:off x="325438" y="4583121"/>
            <a:ext cx="277018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ввода</a:t>
            </a: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6119813" y="4583121"/>
            <a:ext cx="2700337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Устройства  вывода</a:t>
            </a:r>
          </a:p>
        </p:txBody>
      </p:sp>
      <p:sp>
        <p:nvSpPr>
          <p:cNvPr id="40" name="Rectangle 31"/>
          <p:cNvSpPr>
            <a:spLocks noChangeArrowheads="1"/>
          </p:cNvSpPr>
          <p:nvPr/>
        </p:nvSpPr>
        <p:spPr bwMode="auto">
          <a:xfrm>
            <a:off x="3311525" y="4583121"/>
            <a:ext cx="26289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Долговременная  память</a:t>
            </a:r>
          </a:p>
        </p:txBody>
      </p:sp>
      <p:sp>
        <p:nvSpPr>
          <p:cNvPr id="42" name="Line 33"/>
          <p:cNvSpPr>
            <a:spLocks noChangeShapeType="1"/>
          </p:cNvSpPr>
          <p:nvPr/>
        </p:nvSpPr>
        <p:spPr bwMode="auto">
          <a:xfrm flipH="1">
            <a:off x="8040701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5" name="Line 36"/>
          <p:cNvSpPr>
            <a:spLocks noChangeShapeType="1"/>
          </p:cNvSpPr>
          <p:nvPr/>
        </p:nvSpPr>
        <p:spPr bwMode="auto">
          <a:xfrm flipH="1">
            <a:off x="8507426" y="3475037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 flipH="1" flipV="1">
            <a:off x="1836738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1" name="Line 42"/>
          <p:cNvSpPr>
            <a:spLocks noChangeShapeType="1"/>
          </p:cNvSpPr>
          <p:nvPr/>
        </p:nvSpPr>
        <p:spPr bwMode="auto">
          <a:xfrm flipH="1" flipV="1">
            <a:off x="2305050" y="3511549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3" name="Line 44"/>
          <p:cNvSpPr>
            <a:spLocks noChangeShapeType="1"/>
          </p:cNvSpPr>
          <p:nvPr/>
        </p:nvSpPr>
        <p:spPr bwMode="auto">
          <a:xfrm flipH="1" flipV="1">
            <a:off x="4643438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4" name="Line 45"/>
          <p:cNvSpPr>
            <a:spLocks noChangeShapeType="1"/>
          </p:cNvSpPr>
          <p:nvPr/>
        </p:nvSpPr>
        <p:spPr bwMode="auto">
          <a:xfrm flipH="1">
            <a:off x="4968875" y="3511550"/>
            <a:ext cx="0" cy="108000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58" name="Rectangle 49"/>
          <p:cNvSpPr>
            <a:spLocks noChangeArrowheads="1"/>
          </p:cNvSpPr>
          <p:nvPr/>
        </p:nvSpPr>
        <p:spPr bwMode="auto">
          <a:xfrm>
            <a:off x="323850" y="5065718"/>
            <a:ext cx="2771775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9" name="Rectangle 50"/>
          <p:cNvSpPr>
            <a:spLocks noChangeArrowheads="1"/>
          </p:cNvSpPr>
          <p:nvPr/>
        </p:nvSpPr>
        <p:spPr bwMode="auto">
          <a:xfrm>
            <a:off x="3313113" y="5065718"/>
            <a:ext cx="2627312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0" name="Rectangle 51"/>
          <p:cNvSpPr>
            <a:spLocks noChangeArrowheads="1"/>
          </p:cNvSpPr>
          <p:nvPr/>
        </p:nvSpPr>
        <p:spPr bwMode="auto">
          <a:xfrm>
            <a:off x="6119813" y="5065718"/>
            <a:ext cx="2736850" cy="111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1857360" y="1216799"/>
            <a:ext cx="479586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По шине управления передаются сигналы, определяющие характер обмена информацией по магистрали. Сигналы управления определяют, какую операцию – считывание или запись информации из памяти нужно производить.</a:t>
            </a:r>
          </a:p>
        </p:txBody>
      </p:sp>
      <p:pic>
        <p:nvPicPr>
          <p:cNvPr id="62" name="Picture 53" descr="клав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8775" y="5272093"/>
            <a:ext cx="1044575" cy="782638"/>
          </a:xfrm>
          <a:prstGeom prst="rect">
            <a:avLst/>
          </a:prstGeom>
          <a:noFill/>
        </p:spPr>
      </p:pic>
      <p:pic>
        <p:nvPicPr>
          <p:cNvPr id="63" name="Picture 5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68425" y="5686431"/>
            <a:ext cx="395288" cy="388937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4" name="Picture 55" descr="джойстик"/>
          <p:cNvPicPr>
            <a:picLocks noChangeAspect="1" noChangeArrowheads="1"/>
          </p:cNvPicPr>
          <p:nvPr/>
        </p:nvPicPr>
        <p:blipFill>
          <a:blip r:embed="rId9" cstate="print">
            <a:lum bright="6000"/>
          </a:blip>
          <a:srcRect/>
          <a:stretch>
            <a:fillRect/>
          </a:stretch>
        </p:blipFill>
        <p:spPr bwMode="auto">
          <a:xfrm>
            <a:off x="1584325" y="5106993"/>
            <a:ext cx="468313" cy="593725"/>
          </a:xfrm>
          <a:prstGeom prst="rect">
            <a:avLst/>
          </a:prstGeom>
          <a:noFill/>
        </p:spPr>
      </p:pic>
      <p:pic>
        <p:nvPicPr>
          <p:cNvPr id="65" name="Picture 56" descr="сканер geniu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16125" y="5360993"/>
            <a:ext cx="1079500" cy="739775"/>
          </a:xfrm>
          <a:prstGeom prst="rect">
            <a:avLst/>
          </a:prstGeom>
          <a:noFill/>
        </p:spPr>
      </p:pic>
      <p:pic>
        <p:nvPicPr>
          <p:cNvPr id="66" name="Picture 57" descr="винчестер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103688" y="5189543"/>
            <a:ext cx="900112" cy="911225"/>
          </a:xfrm>
          <a:prstGeom prst="rect">
            <a:avLst/>
          </a:prstGeom>
          <a:noFill/>
        </p:spPr>
      </p:pic>
      <p:pic>
        <p:nvPicPr>
          <p:cNvPr id="67" name="Picture 58" descr="флопп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19475" y="5191131"/>
            <a:ext cx="684213" cy="703262"/>
          </a:xfrm>
          <a:prstGeom prst="rect">
            <a:avLst/>
          </a:prstGeom>
          <a:noFill/>
        </p:spPr>
      </p:pic>
      <p:pic>
        <p:nvPicPr>
          <p:cNvPr id="68" name="Picture 59" descr="Cd2"/>
          <p:cNvPicPr>
            <a:picLocks noChangeAspect="1" noChangeArrowheads="1"/>
          </p:cNvPicPr>
          <p:nvPr/>
        </p:nvPicPr>
        <p:blipFill>
          <a:blip r:embed="rId13">
            <a:lum bright="18000" contrast="-24000"/>
          </a:blip>
          <a:srcRect/>
          <a:stretch>
            <a:fillRect/>
          </a:stretch>
        </p:blipFill>
        <p:spPr bwMode="auto">
          <a:xfrm>
            <a:off x="5111750" y="5313368"/>
            <a:ext cx="792163" cy="828675"/>
          </a:xfrm>
          <a:prstGeom prst="rect">
            <a:avLst/>
          </a:prstGeom>
          <a:noFill/>
        </p:spPr>
      </p:pic>
      <p:pic>
        <p:nvPicPr>
          <p:cNvPr id="69" name="Picture 60" descr="монитор Nocia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775575" y="5106993"/>
            <a:ext cx="1020763" cy="1038225"/>
          </a:xfrm>
          <a:prstGeom prst="rect">
            <a:avLst/>
          </a:prstGeom>
          <a:noFill/>
        </p:spPr>
      </p:pic>
      <p:pic>
        <p:nvPicPr>
          <p:cNvPr id="70" name="Picture 61" descr="ринтер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804025" y="5106993"/>
            <a:ext cx="971550" cy="993775"/>
          </a:xfrm>
          <a:prstGeom prst="rect">
            <a:avLst/>
          </a:prstGeom>
          <a:noFill/>
        </p:spPr>
      </p:pic>
      <p:pic>
        <p:nvPicPr>
          <p:cNvPr id="71" name="Picture 62" descr="3cf700dc965f2fca6e291d9f67e882a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192838" y="5395918"/>
            <a:ext cx="647700" cy="628650"/>
          </a:xfrm>
          <a:prstGeom prst="rect">
            <a:avLst/>
          </a:prstGeom>
          <a:noFill/>
        </p:spPr>
      </p:pic>
      <p:graphicFrame>
        <p:nvGraphicFramePr>
          <p:cNvPr id="72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76327"/>
              </p:ext>
            </p:extLst>
          </p:nvPr>
        </p:nvGraphicFramePr>
        <p:xfrm>
          <a:off x="5026030" y="2729705"/>
          <a:ext cx="3346466" cy="917736"/>
        </p:xfrm>
        <a:graphic>
          <a:graphicData uri="http://schemas.openxmlformats.org/drawingml/2006/table">
            <a:tbl>
              <a:tblPr/>
              <a:tblGrid>
                <a:gridCol w="3346466"/>
              </a:tblGrid>
              <a:tr h="3084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данных (8, 16, 32,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адреса (16, 20, 24, 32, 36, 64 бита)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Шина  управления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Rectangle 80"/>
          <p:cNvSpPr>
            <a:spLocks noChangeArrowheads="1"/>
          </p:cNvSpPr>
          <p:nvPr/>
        </p:nvSpPr>
        <p:spPr bwMode="auto">
          <a:xfrm>
            <a:off x="6659563" y="2017713"/>
            <a:ext cx="2305050" cy="4746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Оперативная память</a:t>
            </a:r>
          </a:p>
        </p:txBody>
      </p:sp>
      <p:sp>
        <p:nvSpPr>
          <p:cNvPr id="75" name="Rectangle 81"/>
          <p:cNvSpPr>
            <a:spLocks noChangeArrowheads="1"/>
          </p:cNvSpPr>
          <p:nvPr/>
        </p:nvSpPr>
        <p:spPr bwMode="auto">
          <a:xfrm>
            <a:off x="323850" y="2060575"/>
            <a:ext cx="1511300" cy="474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ru-RU" sz="1600"/>
              <a:t>Процессор</a:t>
            </a:r>
          </a:p>
        </p:txBody>
      </p:sp>
      <p:sp>
        <p:nvSpPr>
          <p:cNvPr id="76" name="Text Box 83"/>
          <p:cNvSpPr txBox="1">
            <a:spLocks noChangeArrowheads="1"/>
          </p:cNvSpPr>
          <p:nvPr/>
        </p:nvSpPr>
        <p:spPr bwMode="auto">
          <a:xfrm>
            <a:off x="77150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8" name="Text Box 83"/>
          <p:cNvSpPr txBox="1">
            <a:spLocks noChangeArrowheads="1"/>
          </p:cNvSpPr>
          <p:nvPr/>
        </p:nvSpPr>
        <p:spPr bwMode="auto">
          <a:xfrm>
            <a:off x="3486144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  <p:sp>
        <p:nvSpPr>
          <p:cNvPr id="79" name="Text Box 83"/>
          <p:cNvSpPr txBox="1">
            <a:spLocks noChangeArrowheads="1"/>
          </p:cNvSpPr>
          <p:nvPr/>
        </p:nvSpPr>
        <p:spPr bwMode="auto">
          <a:xfrm>
            <a:off x="7015176" y="3881440"/>
            <a:ext cx="1616075" cy="3667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Контроллеры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Serial ATA (SATA)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347776"/>
            <a:ext cx="3167080" cy="3045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Прямоугольник 8"/>
          <p:cNvSpPr/>
          <p:nvPr/>
        </p:nvSpPr>
        <p:spPr>
          <a:xfrm>
            <a:off x="3486144" y="1347776"/>
            <a:ext cx="54292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SATA является последовательным интерфейсом для подключения накопителей (сегодня это, в основном, жёсткие диски) и призван заменить старый параллельный интерфейс ATA.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Стандарт Serial ATA первого поколения сегодня используется очень широко и обеспечивает максимальную скорость передачи данных 150 Мбит/с. Максимальная длина кабеля составляет 1 метр. SATA использует подключение "точка-точка", когда один конец кабеля SATA подсоединяется к материнской плате ПК, а второй - к жёсткому диску.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9552" y="4424368"/>
            <a:ext cx="2815332" cy="1733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820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AGP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9535" y="1347776"/>
            <a:ext cx="5117299" cy="162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Прямоугольник 8"/>
          <p:cNvSpPr/>
          <p:nvPr/>
        </p:nvSpPr>
        <p:spPr>
          <a:xfrm>
            <a:off x="5386392" y="1296117"/>
            <a:ext cx="35290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Большинство графических карт в пользовательских ПК используют интерфейс </a:t>
            </a:r>
            <a:r>
              <a:rPr lang="ru-RU" sz="1600" b="1" dirty="0" err="1" smtClean="0"/>
              <a:t>Accelerated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Graphics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Port</a:t>
            </a:r>
            <a:r>
              <a:rPr lang="ru-RU" sz="1600" b="1" dirty="0" smtClean="0"/>
              <a:t> (AG</a:t>
            </a:r>
            <a:r>
              <a:rPr lang="en-US" sz="1600" b="1" dirty="0" smtClean="0"/>
              <a:t>P</a:t>
            </a:r>
            <a:r>
              <a:rPr lang="ru-RU" sz="1600" b="1" dirty="0" smtClean="0"/>
              <a:t>). </a:t>
            </a:r>
            <a:endParaRPr lang="en-US" sz="1600" b="1" dirty="0" smtClean="0"/>
          </a:p>
          <a:p>
            <a:pPr algn="just"/>
            <a:r>
              <a:rPr lang="ru-RU" sz="1600" b="1" dirty="0" smtClean="0"/>
              <a:t>Материнские платы для рабочих станций используют слот AGP </a:t>
            </a:r>
            <a:r>
              <a:rPr lang="ru-RU" sz="1600" b="1" dirty="0" err="1" smtClean="0"/>
              <a:t>Pro</a:t>
            </a:r>
            <a:r>
              <a:rPr lang="ru-RU" sz="1600" b="1" dirty="0" smtClean="0"/>
              <a:t>, который обеспечивает дополнительное питание для прожорливых карт </a:t>
            </a:r>
            <a:r>
              <a:rPr lang="ru-RU" sz="1600" b="1" dirty="0" err="1" smtClean="0"/>
              <a:t>OpenGL</a:t>
            </a:r>
            <a:r>
              <a:rPr lang="ru-RU" sz="1600" b="1" dirty="0" smtClean="0"/>
              <a:t>.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37526" y="3971928"/>
            <a:ext cx="3473113" cy="217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228576" y="3157536"/>
          <a:ext cx="4876800" cy="1828800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1719272"/>
                <a:gridCol w="31575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Стандарт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Пропускная способность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AGP 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256 Мбайт/с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AGP 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533 Мбайт/с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AGP 4X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1066 Мбайт/с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AGP 8X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2133 Мбайт/с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228576" y="5057784"/>
            <a:ext cx="51578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Стандарты AGP 1X и 2X работают на 3,3 В, в то время как AGP 4X и 8X требуют всего 1,5 В. Кроме того, существуют карты типа Universal AGP, которые подходят для разъёма любого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79116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 (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шина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)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PCI, PCI Express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029072" y="1257288"/>
            <a:ext cx="5114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На замену интерфейсам </a:t>
            </a:r>
            <a:r>
              <a:rPr lang="en-US" sz="1600" b="1" dirty="0" smtClean="0"/>
              <a:t>PCI </a:t>
            </a:r>
            <a:r>
              <a:rPr lang="ru-RU" sz="1600" b="1" dirty="0" smtClean="0"/>
              <a:t>и </a:t>
            </a:r>
            <a:r>
              <a:rPr lang="en-US" sz="1600" b="1" dirty="0" smtClean="0"/>
              <a:t>AGP</a:t>
            </a:r>
            <a:r>
              <a:rPr lang="ru-RU" sz="1600" b="1" dirty="0" smtClean="0"/>
              <a:t> призван PCI </a:t>
            </a:r>
            <a:r>
              <a:rPr lang="ru-RU" sz="1600" b="1" dirty="0" err="1" smtClean="0"/>
              <a:t>Express</a:t>
            </a:r>
            <a:r>
              <a:rPr lang="ru-RU" sz="1600" b="1" dirty="0" smtClean="0"/>
              <a:t> (</a:t>
            </a:r>
            <a:r>
              <a:rPr lang="ru-RU" sz="1600" b="1" dirty="0" err="1" smtClean="0"/>
              <a:t>PCIe</a:t>
            </a:r>
            <a:r>
              <a:rPr lang="ru-RU" sz="1600" b="1" dirty="0" smtClean="0"/>
              <a:t>). Несмотря на название, PCI </a:t>
            </a:r>
            <a:r>
              <a:rPr lang="ru-RU" sz="1600" b="1" dirty="0" err="1" smtClean="0"/>
              <a:t>Express</a:t>
            </a:r>
            <a:r>
              <a:rPr lang="ru-RU" sz="1600" b="1" dirty="0" smtClean="0"/>
              <a:t> является последовательной шиной, а PCI (без суффикса </a:t>
            </a:r>
            <a:r>
              <a:rPr lang="ru-RU" sz="1600" b="1" dirty="0" err="1" smtClean="0"/>
              <a:t>Express</a:t>
            </a:r>
            <a:r>
              <a:rPr lang="ru-RU" sz="1600" b="1" dirty="0" smtClean="0"/>
              <a:t>) - параллельной. В общем, шины PCI и PCI </a:t>
            </a:r>
            <a:r>
              <a:rPr lang="ru-RU" sz="1600" b="1" dirty="0" err="1" smtClean="0"/>
              <a:t>Express</a:t>
            </a:r>
            <a:r>
              <a:rPr lang="ru-RU" sz="1600" b="1" dirty="0" smtClean="0"/>
              <a:t> не имеют ничего общего, помимо названия. </a:t>
            </a:r>
            <a:endParaRPr lang="ru-RU" sz="1600" b="1" dirty="0"/>
          </a:p>
        </p:txBody>
      </p:sp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360581"/>
            <a:ext cx="3981472" cy="188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0266" y="3519488"/>
            <a:ext cx="3295646" cy="232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228576" y="3338512"/>
          <a:ext cx="5338791" cy="2743200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1357320"/>
                <a:gridCol w="2201874"/>
                <a:gridCol w="177959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линий </a:t>
                      </a:r>
                      <a:r>
                        <a:rPr lang="en-US" dirty="0"/>
                        <a:t>PCI Express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Пропускная способность в одном направлении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Суммарная пропускная способность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256 Мбайт/с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512 Мбайт/с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512 Мбайт/с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 Гбайт/с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 Гбайт/с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 Гбайт/с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 Гбайт/с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4 Гбайт/с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 Гбайт/с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 Гбайт/с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6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 Bluetooth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8088" y="1257288"/>
            <a:ext cx="9005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err="1" smtClean="0">
                <a:solidFill>
                  <a:srgbClr val="C00000"/>
                </a:solidFill>
              </a:rPr>
              <a:t>Bluetooth</a:t>
            </a:r>
            <a:r>
              <a:rPr lang="ru-RU" sz="1600" b="1" dirty="0" smtClean="0"/>
              <a:t> </a:t>
            </a:r>
            <a:r>
              <a:rPr lang="en-US" sz="1600" b="1" dirty="0" smtClean="0"/>
              <a:t>- </a:t>
            </a:r>
            <a:r>
              <a:rPr lang="ru-RU" sz="1600" b="1" dirty="0" smtClean="0"/>
              <a:t>это технология для беспроводной передачи данных между устройствами различных типов.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40" y="1709728"/>
            <a:ext cx="14192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05600" y="3338512"/>
            <a:ext cx="24384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138088" y="1800216"/>
            <a:ext cx="66056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 начала своего существования стандарт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получил множество версий. 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Последней версией является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4.0. Версия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4.0 позволяет обмениваться данными на скорости до 1 </a:t>
            </a:r>
            <a:r>
              <a:rPr lang="ru-RU" sz="1600" b="1" dirty="0" err="1" smtClean="0"/>
              <a:t>мбит</a:t>
            </a:r>
            <a:r>
              <a:rPr lang="ru-RU" sz="1600" b="1" dirty="0" smtClean="0"/>
              <a:t>/с. На первый взгляд немного, но такое соединение может работать на расстоянии до 100 метров. При этом не нужно никакого дополнительного оборудования, только устройство с модулем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Беспроводная связь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использует ISM-диапазон (от 2,4 до 2,4835 ГГц). Данный диапазон свободен от лицензирования и используется различными бытовыми приборами.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38088" y="5148272"/>
            <a:ext cx="8915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Для повышения устойчивости к помехам в стандарте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использован метод расширения спектра со скачкообразной перестройкой частоты (</a:t>
            </a:r>
            <a:r>
              <a:rPr lang="ru-RU" sz="1600" b="1" dirty="0" err="1" smtClean="0"/>
              <a:t>Frequency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Hopping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Spread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Spectrum</a:t>
            </a:r>
            <a:r>
              <a:rPr lang="ru-RU" sz="1600" b="1" dirty="0" smtClean="0"/>
              <a:t>, FHSS). Согласно данному методу несущая частота сигнала </a:t>
            </a:r>
            <a:r>
              <a:rPr lang="ru-RU" sz="1600" b="1" dirty="0" err="1" smtClean="0"/>
              <a:t>Bluetooth</a:t>
            </a:r>
            <a:r>
              <a:rPr lang="ru-RU" sz="1600" b="1" dirty="0" smtClean="0"/>
              <a:t> меняется 1600 раз в секунду.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960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Интерфейс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 Thunderbolt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Аппаратные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интерфейсы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088" y="1347776"/>
            <a:ext cx="87773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err="1" smtClean="0">
                <a:solidFill>
                  <a:srgbClr val="C00000"/>
                </a:solidFill>
              </a:rPr>
              <a:t>Thunderbolt</a:t>
            </a:r>
            <a:r>
              <a:rPr lang="ru-RU" sz="1600" b="1" dirty="0" smtClean="0"/>
              <a:t> (старое название </a:t>
            </a:r>
            <a:r>
              <a:rPr lang="ru-RU" sz="1600" b="1" dirty="0" err="1" smtClean="0"/>
              <a:t>Light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Peak</a:t>
            </a:r>
            <a:r>
              <a:rPr lang="ru-RU" sz="1600" b="1" dirty="0" smtClean="0"/>
              <a:t>) это интерфейс разработанный корпорацией Intel и представленный в 2009 году. По задумке разработчиков из Intel новый интерфейс должен заменить такие привычные и популярные интерфейсы как SCSI, USB, </a:t>
            </a:r>
            <a:r>
              <a:rPr lang="ru-RU" sz="1600" b="1" dirty="0" err="1" smtClean="0"/>
              <a:t>eSATA</a:t>
            </a:r>
            <a:r>
              <a:rPr lang="ru-RU" sz="1600" b="1" dirty="0" smtClean="0"/>
              <a:t>, </a:t>
            </a:r>
            <a:r>
              <a:rPr lang="ru-RU" sz="1600" b="1" dirty="0" err="1" smtClean="0"/>
              <a:t>FireWire</a:t>
            </a:r>
            <a:r>
              <a:rPr lang="ru-RU" sz="1600" b="1" dirty="0" smtClean="0"/>
              <a:t> и DVI. С технической стороны интерфейс </a:t>
            </a:r>
            <a:r>
              <a:rPr lang="ru-RU" sz="1600" b="1" dirty="0" err="1" smtClean="0"/>
              <a:t>Thunderbolt</a:t>
            </a:r>
            <a:r>
              <a:rPr lang="ru-RU" sz="1600" b="1" dirty="0" smtClean="0"/>
              <a:t> представляет собой объединение интерфейсов </a:t>
            </a:r>
            <a:r>
              <a:rPr lang="ru-RU" sz="1600" b="1" dirty="0" err="1" smtClean="0"/>
              <a:t>DisplayPort</a:t>
            </a:r>
            <a:r>
              <a:rPr lang="ru-RU" sz="1600" b="1" dirty="0" smtClean="0"/>
              <a:t> и </a:t>
            </a:r>
            <a:r>
              <a:rPr lang="ru-RU" sz="1600" b="1" dirty="0" err="1" smtClean="0"/>
              <a:t>PCIexpress</a:t>
            </a:r>
            <a:r>
              <a:rPr lang="ru-RU" sz="1600" b="1" dirty="0" smtClean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2886072"/>
            <a:ext cx="4614888" cy="214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Прямоугольник 16"/>
          <p:cNvSpPr/>
          <p:nvPr/>
        </p:nvSpPr>
        <p:spPr>
          <a:xfrm>
            <a:off x="4933952" y="2795584"/>
            <a:ext cx="38909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На данный момент интерфейс </a:t>
            </a:r>
            <a:r>
              <a:rPr lang="ru-RU" sz="1600" b="1" dirty="0" err="1" smtClean="0"/>
              <a:t>Thunderbolt</a:t>
            </a:r>
            <a:r>
              <a:rPr lang="ru-RU" sz="1600" b="1" dirty="0" smtClean="0"/>
              <a:t> позволяет передавать данные со скоростью 10 Гбит/с в двух направлениях на расстояние до 3 метров. 10 Гбит/с  это в 10 раз быстрее сетевого подключения </a:t>
            </a:r>
            <a:r>
              <a:rPr lang="ru-RU" sz="1600" b="1" dirty="0" err="1" smtClean="0"/>
              <a:t>Gigabit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Ethernet</a:t>
            </a:r>
            <a:r>
              <a:rPr lang="ru-RU" sz="1600" b="1" dirty="0" smtClean="0"/>
              <a:t> и в 2 раза быстрее новой версии интерфейса USB 3.0. 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138088" y="5057784"/>
            <a:ext cx="86868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С помощью интерфейса </a:t>
            </a:r>
            <a:r>
              <a:rPr lang="ru-RU" sz="1600" b="1" dirty="0" err="1" smtClean="0"/>
              <a:t>Thunderbolt</a:t>
            </a:r>
            <a:r>
              <a:rPr lang="ru-RU" sz="1600" b="1" dirty="0" smtClean="0"/>
              <a:t> можно передать фильм с разрешением </a:t>
            </a:r>
            <a:r>
              <a:rPr lang="ru-RU" sz="1600" b="1" dirty="0" err="1" smtClean="0"/>
              <a:t>FullHD</a:t>
            </a:r>
            <a:r>
              <a:rPr lang="ru-RU" sz="1600" b="1" dirty="0" smtClean="0"/>
              <a:t> меньше чем за минуту. В ближайшие 10 лет корпорация Intel планирует увеличить скорость работы </a:t>
            </a:r>
            <a:r>
              <a:rPr lang="ru-RU" sz="1600" b="1" dirty="0" err="1" smtClean="0"/>
              <a:t>Thunderbolt</a:t>
            </a:r>
            <a:r>
              <a:rPr lang="ru-RU" sz="1600" b="1" dirty="0" smtClean="0"/>
              <a:t> до впечатляющих 100 Гбит/с. При этом планируется использовать оптические кабели.</a:t>
            </a:r>
          </a:p>
        </p:txBody>
      </p:sp>
    </p:spTree>
    <p:extLst>
      <p:ext uri="{BB962C8B-B14F-4D97-AF65-F5344CB8AC3E}">
        <p14:creationId xmlns:p14="http://schemas.microsoft.com/office/powerpoint/2010/main" val="391040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Box 52"/>
          <p:cNvSpPr txBox="1">
            <a:spLocks noChangeArrowheads="1"/>
          </p:cNvSpPr>
          <p:nvPr/>
        </p:nvSpPr>
        <p:spPr bwMode="auto">
          <a:xfrm>
            <a:off x="874829" y="2978940"/>
            <a:ext cx="7831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ЗАПОМИНАЮЩИЕ УСТРОЙСТВА ПК</a:t>
            </a:r>
          </a:p>
        </p:txBody>
      </p:sp>
    </p:spTree>
    <p:extLst>
      <p:ext uri="{BB962C8B-B14F-4D97-AF65-F5344CB8AC3E}">
        <p14:creationId xmlns:p14="http://schemas.microsoft.com/office/powerpoint/2010/main" val="20978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Виды памяти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76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518678"/>
            <a:ext cx="9143999" cy="4093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941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Форм-факторы памяти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459" y="1347776"/>
            <a:ext cx="8947453" cy="217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71752" y="3609976"/>
            <a:ext cx="3890984" cy="258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084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Регистровая память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78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576" y="1438264"/>
            <a:ext cx="8596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Задача адресации </a:t>
            </a:r>
            <a:r>
              <a:rPr lang="ru-RU" sz="1600" b="1" dirty="0" smtClean="0"/>
              <a:t>– указание на текущую ячейку памяти, к которой происходит обращение процессора. Адрес текущей ячейки записывается в один или несколько регистров процессора.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Регистром</a:t>
            </a:r>
            <a:r>
              <a:rPr lang="ru-RU" sz="1600" b="1" dirty="0" smtClean="0"/>
              <a:t> называется функциональный узел, осуществляющий прием, хранение и передачу информации. Регистры состоят из группы триггеров.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По назначению регистры делятся на: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аккумулятор – для хранения промежуточных результатов операций;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флаговые – хранят признаки результатов;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общего назначения – хранят операнды выражений, индексы и адреса;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указательные – хранят указатели на специальные области памяти (стека);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сегментные – хранят адреса и селекторы сегментов памяти;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sz="1600" b="1" dirty="0" smtClean="0"/>
              <a:t> управляющие – хранят информацию, управляющую состоянием процессора.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16173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Типы адресации памяти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79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576" y="1438264"/>
            <a:ext cx="85963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Непосредственная адресация </a:t>
            </a:r>
            <a:r>
              <a:rPr lang="ru-RU" sz="1600" b="1" dirty="0" smtClean="0"/>
              <a:t>– указание в команде самого значения операнда, а не его адреса.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Прямая адресация </a:t>
            </a:r>
            <a:r>
              <a:rPr lang="ru-RU" sz="1600" b="1" dirty="0" smtClean="0"/>
              <a:t>– указание в команде непосредственно абсолютного адреса операнда.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Ассоциативная адресация </a:t>
            </a:r>
            <a:r>
              <a:rPr lang="ru-RU" sz="1600" b="1" dirty="0" smtClean="0"/>
              <a:t>– указание в команде не адреса, а идентифицирующего содержательного признака, подлежащего выборке.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Неявная адресация </a:t>
            </a:r>
            <a:r>
              <a:rPr lang="ru-RU" sz="1600" b="1" dirty="0" smtClean="0"/>
              <a:t>– адрес операнда в команде не указан, но он подразумевается кодом операции.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Относительная адресация </a:t>
            </a:r>
            <a:r>
              <a:rPr lang="ru-RU" sz="1600" b="1" dirty="0" smtClean="0"/>
              <a:t>– исполнительный адрес определяется как сумма адресного кода команды и базового адреса, как правило хранящегося в специальном регистре базы.</a:t>
            </a:r>
          </a:p>
          <a:p>
            <a:pPr algn="just"/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2912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Форм-фактор материнской платы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 descr="Motherboards_form_factors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7288"/>
            <a:ext cx="6110296" cy="5097732"/>
          </a:xfrm>
          <a:prstGeom prst="rect">
            <a:avLst/>
          </a:prstGeom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22488" y="2886072"/>
            <a:ext cx="4492928" cy="1785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Типы адресации памяти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576" y="1438264"/>
            <a:ext cx="8596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Стековая адресация </a:t>
            </a:r>
            <a:r>
              <a:rPr lang="ru-RU" sz="1600" b="1" dirty="0" smtClean="0"/>
              <a:t>– структура данных с методом доступа к элементам </a:t>
            </a:r>
            <a:r>
              <a:rPr lang="en-US" sz="1600" b="1" dirty="0" smtClean="0"/>
              <a:t>LIFO (“</a:t>
            </a:r>
            <a:r>
              <a:rPr lang="ru-RU" sz="1600" b="1" dirty="0" smtClean="0"/>
              <a:t>последним пришел – первым вышел</a:t>
            </a:r>
            <a:r>
              <a:rPr lang="en-US" sz="1600" b="1" dirty="0" smtClean="0"/>
              <a:t>”)</a:t>
            </a:r>
            <a:r>
              <a:rPr lang="ru-RU" sz="1600" b="1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2162168"/>
            <a:ext cx="5287696" cy="3965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Рисунок 10" descr="200px-Lif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8" y="2252656"/>
            <a:ext cx="2443176" cy="26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Оперативная память.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SDRAM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81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576" y="1438264"/>
            <a:ext cx="8596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</a:rPr>
              <a:t>SDRAM DIMM </a:t>
            </a:r>
            <a:r>
              <a:rPr lang="ru-RU" sz="1600" b="1" dirty="0" smtClean="0"/>
              <a:t>– синхронная динамическая память с произвольным доступом. В отличие от стандартной и асинхронной </a:t>
            </a:r>
            <a:r>
              <a:rPr lang="en-US" sz="1600" b="1" dirty="0" smtClean="0"/>
              <a:t>DRAMs </a:t>
            </a:r>
            <a:r>
              <a:rPr lang="ru-RU" sz="1600" b="1" dirty="0" smtClean="0"/>
              <a:t>имеет таймер ввода данных, который пошагово контролирует деятельность МП. Т.е. контроллер памяти знает точный цикл таймера на котором запрошенные данные будут обработаны. Это освобождает МП от необходимости находится в состоянии ожидания между моментами доступа к памяти.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3905259"/>
            <a:ext cx="21812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771504" y="3452819"/>
            <a:ext cx="94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C00000"/>
                </a:solidFill>
              </a:rPr>
              <a:t>SDRAM</a:t>
            </a:r>
            <a:endParaRPr lang="ru-RU" b="1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0776" y="3723086"/>
            <a:ext cx="4071960" cy="1425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1106" y="2886072"/>
            <a:ext cx="3852894" cy="108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228576" y="5103674"/>
            <a:ext cx="859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Недостатки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высокая стоимость.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парная установка модулей.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жесткие требования для разработчиков материнских плат.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52976" y="4884554"/>
            <a:ext cx="4210048" cy="116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53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Оперативная память. Банки памяти. Считывание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82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4440" y="1347776"/>
            <a:ext cx="411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Адресация от МП в последовательности: номер банка, номер строки массива памяти, номер колонки массива памяти. Банки памяти работают полностью независимо. Скорость обращения увеличивается.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347776"/>
            <a:ext cx="4920129" cy="244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4440" y="3438392"/>
            <a:ext cx="4119560" cy="279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28576" y="3790952"/>
            <a:ext cx="41195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ru-RU" sz="1600" b="1" dirty="0" smtClean="0"/>
              <a:t>Носитель информации - </a:t>
            </a:r>
            <a:r>
              <a:rPr lang="ru-RU" sz="1600" b="1" dirty="0" smtClean="0">
                <a:solidFill>
                  <a:srgbClr val="C00000"/>
                </a:solidFill>
              </a:rPr>
              <a:t>конденсатор</a:t>
            </a:r>
          </a:p>
          <a:p>
            <a:pPr marL="342900" indent="-342900" algn="just">
              <a:buAutoNum type="arabicPeriod"/>
            </a:pPr>
            <a:endParaRPr lang="ru-RU" sz="1600" b="1" dirty="0" smtClean="0"/>
          </a:p>
          <a:p>
            <a:pPr marL="342900" indent="-342900" algn="just">
              <a:buAutoNum type="arabicPeriod"/>
            </a:pPr>
            <a:r>
              <a:rPr lang="ru-RU" sz="1600" b="1" dirty="0" smtClean="0"/>
              <a:t>Активация строки</a:t>
            </a:r>
          </a:p>
          <a:p>
            <a:pPr marL="342900" indent="-342900" algn="just">
              <a:buAutoNum type="arabicPeriod"/>
            </a:pPr>
            <a:r>
              <a:rPr lang="ru-RU" sz="1600" b="1" dirty="0" smtClean="0"/>
              <a:t>Считывание пакета из колонки</a:t>
            </a:r>
          </a:p>
          <a:p>
            <a:pPr marL="342900" indent="-342900" algn="just">
              <a:buAutoNum type="arabicPeriod"/>
            </a:pPr>
            <a:r>
              <a:rPr lang="ru-RU" sz="1600" b="1" dirty="0" smtClean="0"/>
              <a:t>Считывание или запись элементов активной строки</a:t>
            </a:r>
          </a:p>
          <a:p>
            <a:pPr marL="342900" indent="-342900" algn="just">
              <a:buAutoNum type="arabicPeriod"/>
            </a:pPr>
            <a:r>
              <a:rPr lang="ru-RU" sz="1600" b="1" dirty="0" smtClean="0"/>
              <a:t>Регенерация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5624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Оперативная память.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SDR - DDR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83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088" y="1347776"/>
            <a:ext cx="5157816" cy="465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386392" y="1347776"/>
            <a:ext cx="35290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За один такт принимается одна управляющая команда и передается одно слово. Частоты 100 и 133 МГц (168 </a:t>
            </a:r>
            <a:r>
              <a:rPr lang="en-US" sz="1600" b="1" dirty="0" smtClean="0"/>
              <a:t>pin</a:t>
            </a:r>
            <a:r>
              <a:rPr lang="ru-RU" sz="1600" b="1" dirty="0" smtClean="0"/>
              <a:t>)</a:t>
            </a:r>
            <a:r>
              <a:rPr lang="en-US" sz="1600" b="1" dirty="0" smtClean="0"/>
              <a:t>.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Удвоение скорости передачи данных без увеличения частоты шины памяти, за счет данных по обоим фронтам сигнала. Частоты 200 – 400 МГц (184 </a:t>
            </a:r>
            <a:r>
              <a:rPr lang="en-US" sz="1600" b="1" dirty="0" smtClean="0"/>
              <a:t>pin)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err="1" smtClean="0"/>
              <a:t>Учетверение</a:t>
            </a:r>
            <a:r>
              <a:rPr lang="ru-RU" sz="1600" b="1" dirty="0" smtClean="0"/>
              <a:t> скорости передачи данных без увеличения частоты шины памяти. Частоты 400 – 1066 МГц (</a:t>
            </a:r>
            <a:r>
              <a:rPr lang="en-US" sz="1600" b="1" dirty="0" smtClean="0"/>
              <a:t>240 pin)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4047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Оперативная память.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DDR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 SDRAM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84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76" y="1347776"/>
            <a:ext cx="86868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Модули памяти </a:t>
            </a:r>
            <a:r>
              <a:rPr lang="en-US" sz="1600" b="1" dirty="0" smtClean="0"/>
              <a:t>DDR </a:t>
            </a:r>
            <a:r>
              <a:rPr lang="ru-RU" sz="1600" b="1" dirty="0" smtClean="0"/>
              <a:t>и </a:t>
            </a:r>
            <a:r>
              <a:rPr lang="en-US" sz="1600" b="1" dirty="0" smtClean="0"/>
              <a:t>DDR2 </a:t>
            </a:r>
            <a:r>
              <a:rPr lang="ru-RU" sz="1600" b="1" dirty="0" smtClean="0"/>
              <a:t>маркируются по классификации </a:t>
            </a:r>
            <a:r>
              <a:rPr lang="en-US" sz="1600" b="1" dirty="0" err="1" smtClean="0"/>
              <a:t>DDRxxx</a:t>
            </a:r>
            <a:r>
              <a:rPr lang="en-US" sz="1600" b="1" dirty="0" smtClean="0"/>
              <a:t>/</a:t>
            </a:r>
            <a:r>
              <a:rPr lang="en-US" sz="1600" b="1" dirty="0" err="1" smtClean="0"/>
              <a:t>PCyyyy</a:t>
            </a:r>
            <a:r>
              <a:rPr lang="ru-RU" sz="1600" b="1" dirty="0" smtClean="0"/>
              <a:t>, где </a:t>
            </a:r>
            <a:r>
              <a:rPr lang="en-US" sz="1600" b="1" dirty="0" smtClean="0"/>
              <a:t>xxx – </a:t>
            </a:r>
            <a:r>
              <a:rPr lang="ru-RU" sz="1600" b="1" dirty="0" smtClean="0"/>
              <a:t>указывает максимальную тактовую частоту, на которой могут работать чипы памяти, </a:t>
            </a:r>
            <a:r>
              <a:rPr lang="en-US" sz="1600" b="1" dirty="0" err="1" smtClean="0"/>
              <a:t>yyyy</a:t>
            </a:r>
            <a:r>
              <a:rPr lang="en-US" sz="1600" b="1" dirty="0" smtClean="0"/>
              <a:t> – </a:t>
            </a:r>
            <a:r>
              <a:rPr lang="ru-RU" sz="1600" b="1" dirty="0" smtClean="0"/>
              <a:t>указывает максимальную скорость передачи данных в МБ/с</a:t>
            </a:r>
            <a:r>
              <a:rPr lang="en-US" sz="1600" b="1" dirty="0" smtClean="0"/>
              <a:t>.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Максимальная скорость передачи данных = тактовая частота * число битов / 8.</a:t>
            </a:r>
          </a:p>
          <a:p>
            <a:pPr algn="just"/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Достоинства работы чипа на пониженной частоте: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позволяет уменьшить энергопотребление и тепловыделение модулей;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увеличивает выход годных чипов =</a:t>
            </a:r>
            <a:r>
              <a:rPr lang="en-US" sz="1600" b="1" dirty="0" smtClean="0"/>
              <a:t>&gt; </a:t>
            </a:r>
            <a:r>
              <a:rPr lang="ru-RU" sz="1600" b="1" dirty="0" smtClean="0"/>
              <a:t>ниже себестоимость памяти.</a:t>
            </a:r>
          </a:p>
        </p:txBody>
      </p:sp>
    </p:spTree>
    <p:extLst>
      <p:ext uri="{BB962C8B-B14F-4D97-AF65-F5344CB8AC3E}">
        <p14:creationId xmlns:p14="http://schemas.microsoft.com/office/powerpoint/2010/main" val="7379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Оперативная память. </a:t>
            </a:r>
            <a:r>
              <a:rPr lang="ru-RU" sz="1600" b="1" dirty="0" err="1" smtClean="0">
                <a:solidFill>
                  <a:schemeClr val="bg1"/>
                </a:solidFill>
                <a:latin typeface="Sansation" pitchFamily="2" charset="0"/>
              </a:rPr>
              <a:t>Тайминги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RAM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памяти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85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76" y="1347776"/>
            <a:ext cx="8686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err="1" smtClean="0">
                <a:solidFill>
                  <a:srgbClr val="C00000"/>
                </a:solidFill>
              </a:rPr>
              <a:t>Тайминги</a:t>
            </a:r>
            <a:r>
              <a:rPr lang="ru-RU" sz="1600" b="1" dirty="0" smtClean="0"/>
              <a:t> определяют время, необходимое чипу памяти для выполнения операции и выраженное в количестве циклов тактовой частоты шины памяти</a:t>
            </a:r>
            <a:r>
              <a:rPr lang="en-US" sz="1600" b="1" dirty="0" smtClean="0"/>
              <a:t>.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err="1" smtClean="0"/>
              <a:t>Тайминги</a:t>
            </a:r>
            <a:r>
              <a:rPr lang="ru-RU" sz="1600" b="1" dirty="0" smtClean="0"/>
              <a:t> памяти обозначаются рядом чисел, например, так 2-3-2-6-Т1, 3-4-4-8 или 2-2-2-5.  Каждое из этих чисел указывает, за сколько тактовых циклов память выполняет определенную операцию. </a:t>
            </a:r>
            <a:r>
              <a:rPr lang="ru-RU" sz="1600" b="1" dirty="0" smtClean="0">
                <a:solidFill>
                  <a:srgbClr val="C00000"/>
                </a:solidFill>
              </a:rPr>
              <a:t>Чем меньше эти числа, тем быстрее память.</a:t>
            </a:r>
          </a:p>
          <a:p>
            <a:pPr algn="just"/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6315" y="3067048"/>
            <a:ext cx="4950085" cy="316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8088" y="3338512"/>
            <a:ext cx="4017277" cy="153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947848" y="5148272"/>
            <a:ext cx="199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>
                <a:solidFill>
                  <a:srgbClr val="C00000"/>
                </a:solidFill>
              </a:rPr>
              <a:t>Латентность ???</a:t>
            </a:r>
            <a:endParaRPr 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234327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Оперативная память. </a:t>
            </a:r>
            <a:r>
              <a:rPr lang="ru-RU" sz="1600" b="1" dirty="0" err="1" smtClean="0">
                <a:solidFill>
                  <a:schemeClr val="bg1"/>
                </a:solidFill>
                <a:latin typeface="Sansation" pitchFamily="2" charset="0"/>
              </a:rPr>
              <a:t>Тайминги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RAM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памяти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86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76" y="1347776"/>
            <a:ext cx="86868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Числа </a:t>
            </a:r>
            <a:r>
              <a:rPr lang="ru-RU" sz="1600" b="1" dirty="0" err="1" smtClean="0"/>
              <a:t>таймингов</a:t>
            </a:r>
            <a:r>
              <a:rPr lang="ru-RU" sz="1600" b="1" dirty="0" smtClean="0"/>
              <a:t> указывают параметры следующих операций: </a:t>
            </a:r>
            <a:endParaRPr lang="en-US" sz="1600" b="1" dirty="0" smtClean="0"/>
          </a:p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CL – </a:t>
            </a:r>
            <a:r>
              <a:rPr lang="en-US" sz="1600" b="1" dirty="0" err="1" smtClean="0">
                <a:solidFill>
                  <a:srgbClr val="C00000"/>
                </a:solidFill>
              </a:rPr>
              <a:t>tRCD</a:t>
            </a:r>
            <a:r>
              <a:rPr lang="en-US" sz="1600" b="1" dirty="0" smtClean="0">
                <a:solidFill>
                  <a:srgbClr val="C00000"/>
                </a:solidFill>
              </a:rPr>
              <a:t> – </a:t>
            </a:r>
            <a:r>
              <a:rPr lang="en-US" sz="1600" b="1" dirty="0" err="1" smtClean="0">
                <a:solidFill>
                  <a:srgbClr val="C00000"/>
                </a:solidFill>
              </a:rPr>
              <a:t>tRP</a:t>
            </a:r>
            <a:r>
              <a:rPr lang="en-US" sz="1600" b="1" dirty="0" smtClean="0">
                <a:solidFill>
                  <a:srgbClr val="C00000"/>
                </a:solidFill>
              </a:rPr>
              <a:t> – </a:t>
            </a:r>
            <a:r>
              <a:rPr lang="en-US" sz="1600" b="1" dirty="0" err="1" smtClean="0">
                <a:solidFill>
                  <a:srgbClr val="C00000"/>
                </a:solidFill>
              </a:rPr>
              <a:t>tRAS</a:t>
            </a:r>
            <a:r>
              <a:rPr lang="en-US" sz="1600" b="1" dirty="0" smtClean="0">
                <a:solidFill>
                  <a:srgbClr val="C00000"/>
                </a:solidFill>
              </a:rPr>
              <a:t> – CMD</a:t>
            </a:r>
          </a:p>
          <a:p>
            <a:pPr algn="just"/>
            <a:r>
              <a:rPr lang="en-US" sz="1600" b="1" dirty="0" smtClean="0"/>
              <a:t>CL – </a:t>
            </a:r>
            <a:r>
              <a:rPr lang="ru-RU" sz="1600" b="1" dirty="0" smtClean="0"/>
              <a:t>время с момента посыла команды в память до начала ответа на этот запрос.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en-US" sz="1600" b="1" dirty="0" err="1" smtClean="0"/>
              <a:t>tRP</a:t>
            </a:r>
            <a:r>
              <a:rPr lang="en-US" sz="1600" b="1" dirty="0" smtClean="0"/>
              <a:t> – </a:t>
            </a:r>
            <a:r>
              <a:rPr lang="ru-RU" sz="1600" b="1" dirty="0" smtClean="0"/>
              <a:t>интервал времени с момента закрытия доступа к одной строке матрицы и началом доступа к другой строке данных.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en-US" sz="1600" b="1" dirty="0" err="1" smtClean="0"/>
              <a:t>tRCD</a:t>
            </a:r>
            <a:r>
              <a:rPr lang="en-US" sz="1600" b="1" dirty="0" smtClean="0"/>
              <a:t> – </a:t>
            </a:r>
            <a:r>
              <a:rPr lang="ru-RU" sz="1600" b="1" dirty="0" smtClean="0"/>
              <a:t>задержка от </a:t>
            </a:r>
            <a:r>
              <a:rPr lang="en-US" sz="1600" b="1" dirty="0" smtClean="0"/>
              <a:t>RAS </a:t>
            </a:r>
            <a:r>
              <a:rPr lang="ru-RU" sz="1600" b="1" dirty="0" smtClean="0"/>
              <a:t>до </a:t>
            </a:r>
            <a:r>
              <a:rPr lang="en-US" sz="1600" b="1" dirty="0" smtClean="0"/>
              <a:t>CAS </a:t>
            </a:r>
            <a:r>
              <a:rPr lang="ru-RU" sz="1600" b="1" dirty="0" smtClean="0"/>
              <a:t>– время, которое должно пройти с момента обращения к строке матрицы (</a:t>
            </a:r>
            <a:r>
              <a:rPr lang="en-US" sz="1600" b="1" dirty="0" smtClean="0"/>
              <a:t>RAS), </a:t>
            </a:r>
            <a:r>
              <a:rPr lang="ru-RU" sz="1600" b="1" dirty="0" smtClean="0"/>
              <a:t>до момента обращения к столбцу матрицы (</a:t>
            </a:r>
            <a:r>
              <a:rPr lang="en-US" sz="1600" b="1" dirty="0" smtClean="0"/>
              <a:t>CAS)</a:t>
            </a:r>
            <a:r>
              <a:rPr lang="ru-RU" sz="1600" b="1" dirty="0" smtClean="0"/>
              <a:t>, в которых хранятся нужные данные.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en-US" sz="1600" b="1" dirty="0" err="1" smtClean="0"/>
              <a:t>tRAS</a:t>
            </a:r>
            <a:r>
              <a:rPr lang="en-US" sz="1600" b="1" dirty="0" smtClean="0"/>
              <a:t> – </a:t>
            </a:r>
            <a:r>
              <a:rPr lang="ru-RU" sz="1600" b="1" dirty="0" smtClean="0"/>
              <a:t>пауза, которая нужна памяти, чтобы вернуться в состояние ожидания следующего запроса.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en-US" sz="1600" b="1" dirty="0" smtClean="0"/>
              <a:t>CMD – </a:t>
            </a:r>
            <a:r>
              <a:rPr lang="ru-RU" sz="1600" b="1" dirty="0" smtClean="0"/>
              <a:t>скорость поступления команды – время с момента активации чипа памяти до момента, когда можно будет обратиться к памяти с первой командой.</a:t>
            </a:r>
          </a:p>
        </p:txBody>
      </p:sp>
    </p:spTree>
    <p:extLst>
      <p:ext uri="{BB962C8B-B14F-4D97-AF65-F5344CB8AC3E}">
        <p14:creationId xmlns:p14="http://schemas.microsoft.com/office/powerpoint/2010/main" val="392081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FLASH-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память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87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 </a:t>
            </a:r>
            <a:r>
              <a:rPr lang="ru-RU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</a:t>
            </a:r>
            <a:endParaRPr lang="mk-MK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76" y="1347776"/>
            <a:ext cx="8686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</a:rPr>
              <a:t>FLASH</a:t>
            </a:r>
            <a:r>
              <a:rPr lang="en-US" sz="1600" b="1" dirty="0" smtClean="0"/>
              <a:t> – </a:t>
            </a:r>
            <a:r>
              <a:rPr lang="ru-RU" sz="1600" b="1" dirty="0" smtClean="0"/>
              <a:t>разновидность твердотельной полупроводниковой энергонезависимой перезаписываемой памяти. Срок хранения данных – 10 – 100 лет. Запись ограничена примерно 100 тыс. циклов перезаписи (</a:t>
            </a:r>
            <a:r>
              <a:rPr lang="en-US" sz="1600" b="1" dirty="0" smtClean="0"/>
              <a:t>MAX = </a:t>
            </a:r>
            <a:r>
              <a:rPr lang="ru-RU" sz="1600" b="1" dirty="0" smtClean="0"/>
              <a:t>1 млн. циклов).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Информация храниться в массиве транзисторов с плавающим затвором, называемых ячейками (с одноуровневыми </a:t>
            </a:r>
            <a:r>
              <a:rPr lang="en-US" sz="1600" b="1" dirty="0" smtClean="0"/>
              <a:t>SLC</a:t>
            </a:r>
            <a:r>
              <a:rPr lang="ru-RU" sz="1600" b="1" dirty="0" smtClean="0"/>
              <a:t>, трехуровневыми </a:t>
            </a:r>
            <a:r>
              <a:rPr lang="en-US" sz="1600" b="1" dirty="0" smtClean="0"/>
              <a:t>TLC</a:t>
            </a:r>
            <a:r>
              <a:rPr lang="ru-RU" sz="1600" b="1" dirty="0" smtClean="0"/>
              <a:t>, многоуровневыми </a:t>
            </a:r>
            <a:r>
              <a:rPr lang="en-US" sz="1600" b="1" dirty="0" smtClean="0"/>
              <a:t>MLC </a:t>
            </a:r>
            <a:r>
              <a:rPr lang="ru-RU" sz="1600" b="1" dirty="0" smtClean="0"/>
              <a:t>ячейками).</a:t>
            </a:r>
            <a:endParaRPr lang="en-US" sz="1600" b="1" dirty="0" smtClean="0"/>
          </a:p>
        </p:txBody>
      </p:sp>
      <p:pic>
        <p:nvPicPr>
          <p:cNvPr id="9" name="Рисунок 8" descr="220px-Flash_erase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76" y="3429000"/>
            <a:ext cx="2828368" cy="2352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4192" y="3338512"/>
            <a:ext cx="5791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Транзистор имеет два затвора: управляющий и плавающий. Последний полностью изолирован и способен удерживать электроны до 10 – 100 лет.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Устройства потребляют достаточно большой ток при записи, тогда как при чтении затраты энергии малы.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32011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FLASH-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память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88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76" y="1347776"/>
            <a:ext cx="86868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C00000"/>
                </a:solidFill>
              </a:rPr>
              <a:t>NOR FLASH</a:t>
            </a:r>
            <a:r>
              <a:rPr lang="en-US" sz="1600" b="1" dirty="0" smtClean="0"/>
              <a:t> – </a:t>
            </a:r>
            <a:r>
              <a:rPr lang="ru-RU" sz="1600" b="1" dirty="0" smtClean="0"/>
              <a:t>в основе этого типа </a:t>
            </a:r>
            <a:r>
              <a:rPr lang="ru-RU" sz="1600" b="1" dirty="0" err="1" smtClean="0"/>
              <a:t>флеш-памяти</a:t>
            </a:r>
            <a:r>
              <a:rPr lang="ru-RU" sz="1600" b="1" dirty="0" smtClean="0"/>
              <a:t> лежит ИЛИ-НЕ элемент. В </a:t>
            </a:r>
            <a:r>
              <a:rPr lang="en-US" sz="1600" b="1" dirty="0" smtClean="0"/>
              <a:t>NOR-</a:t>
            </a:r>
            <a:r>
              <a:rPr lang="ru-RU" sz="1600" b="1" dirty="0" smtClean="0"/>
              <a:t>архитектуре каждому транзистору необходимо подвести индивидуальный контакт, что увеличивает размеры схемы.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en-US" sz="1600" b="1" dirty="0" smtClean="0">
                <a:solidFill>
                  <a:srgbClr val="C00000"/>
                </a:solidFill>
              </a:rPr>
              <a:t>HAND FLASH </a:t>
            </a:r>
            <a:r>
              <a:rPr lang="en-US" sz="1600" b="1" dirty="0" smtClean="0"/>
              <a:t>– </a:t>
            </a:r>
            <a:r>
              <a:rPr lang="ru-RU" sz="1600" b="1" dirty="0" smtClean="0"/>
              <a:t>в основе </a:t>
            </a:r>
            <a:r>
              <a:rPr lang="en-US" sz="1600" b="1" dirty="0" smtClean="0"/>
              <a:t>HAND-</a:t>
            </a:r>
            <a:r>
              <a:rPr lang="ru-RU" sz="1600" b="1" dirty="0" smtClean="0"/>
              <a:t>типа лежит И-НЕ элемент. От </a:t>
            </a:r>
            <a:r>
              <a:rPr lang="en-US" sz="1600" b="1" dirty="0" smtClean="0"/>
              <a:t>NOR-</a:t>
            </a:r>
            <a:r>
              <a:rPr lang="ru-RU" sz="1600" b="1" dirty="0" smtClean="0"/>
              <a:t>типа отличается только размещением ячеек и их контактами. Не требуется подводить индивидуальный контакт к каждой ячейке.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+ размер и стоимость </a:t>
            </a:r>
            <a:r>
              <a:rPr lang="en-US" sz="1600" b="1" dirty="0" smtClean="0"/>
              <a:t>HAND-</a:t>
            </a:r>
            <a:r>
              <a:rPr lang="ru-RU" sz="1600" b="1" dirty="0" smtClean="0"/>
              <a:t>чипа существенно меньше </a:t>
            </a:r>
            <a:r>
              <a:rPr lang="en-US" sz="1600" b="1" dirty="0" smtClean="0"/>
              <a:t>NOR</a:t>
            </a:r>
            <a:r>
              <a:rPr lang="ru-RU" sz="1600" b="1" dirty="0" smtClean="0"/>
              <a:t>.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/>
              <a:t>+ запись и стирание происходит быстрее.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- не позволяет обращаться к произвольной ячейке.</a:t>
            </a:r>
          </a:p>
          <a:p>
            <a:pPr algn="just"/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0403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Оптический привод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89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840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4775" y="1528752"/>
            <a:ext cx="3581400" cy="19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8448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03463" y="3328977"/>
            <a:ext cx="4319587" cy="278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815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875" y="1528752"/>
            <a:ext cx="3600450" cy="199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 descr="optical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544877"/>
            <a:ext cx="2808288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 descr="06_mass_storage_1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82988" y="1300152"/>
            <a:ext cx="17621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7" descr="06_mass_storage_1h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2238" y="3544877"/>
            <a:ext cx="1990746" cy="257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110296" y="4876808"/>
            <a:ext cx="18478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0317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Конструктив 1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400" b="1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Системные (материнские) 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платы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04" y="1257288"/>
            <a:ext cx="7872456" cy="4999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Оптический привод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90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85896" y="1438264"/>
            <a:ext cx="6153184" cy="30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Прямоугольник 16"/>
          <p:cNvSpPr/>
          <p:nvPr/>
        </p:nvSpPr>
        <p:spPr>
          <a:xfrm>
            <a:off x="319064" y="4514856"/>
            <a:ext cx="86868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1 – </a:t>
            </a:r>
            <a:r>
              <a:rPr lang="ru-RU" sz="1600" b="1" dirty="0" err="1" smtClean="0"/>
              <a:t>компакт_диск</a:t>
            </a:r>
            <a:r>
              <a:rPr lang="ru-RU" sz="1600" b="1" dirty="0" smtClean="0"/>
              <a:t>; 2 – </a:t>
            </a:r>
            <a:r>
              <a:rPr lang="ru-RU" sz="1600" b="1" dirty="0" err="1" smtClean="0"/>
              <a:t>светопрозрачное</a:t>
            </a:r>
            <a:r>
              <a:rPr lang="ru-RU" sz="1600" b="1" dirty="0" smtClean="0"/>
              <a:t> покрытие, защищающее нанесённую на CD информацию от повреждения; 3 – отражающее покрытие (собственно носитель записи); 4 – защитный слой; 5 – фокусирующий объектив; 6 – лазерный луч; 7 – оптический </a:t>
            </a:r>
            <a:r>
              <a:rPr lang="ru-RU" sz="1600" b="1" dirty="0" err="1" smtClean="0"/>
              <a:t>расщепитель</a:t>
            </a:r>
            <a:r>
              <a:rPr lang="ru-RU" sz="1600" b="1" dirty="0" smtClean="0"/>
              <a:t>; 8 – фотодетектор; 9 – лазер; 10 – электродвигатель, вращающий диск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8412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Оптический привод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91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drw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2588" y="3429000"/>
            <a:ext cx="2176462" cy="22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d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82975" y="3429000"/>
            <a:ext cx="2176463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cdro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3429000"/>
            <a:ext cx="218122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50825" y="1325563"/>
            <a:ext cx="8642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 b="1" dirty="0">
                <a:latin typeface="Calibri" pitchFamily="34" charset="0"/>
              </a:rPr>
              <a:t>- штампованные (печатные) диски CD-ROM</a:t>
            </a:r>
            <a:r>
              <a:rPr lang="en-US" sz="1600" b="1" dirty="0">
                <a:latin typeface="Calibri" pitchFamily="34" charset="0"/>
              </a:rPr>
              <a:t/>
            </a:r>
            <a:br>
              <a:rPr lang="en-US" sz="1600" b="1" dirty="0">
                <a:latin typeface="Calibri" pitchFamily="34" charset="0"/>
              </a:rPr>
            </a:br>
            <a:r>
              <a:rPr lang="ru-RU" sz="1600" b="1" dirty="0">
                <a:latin typeface="Calibri" pitchFamily="34" charset="0"/>
              </a:rPr>
              <a:t>- однократно записываемые диски CD-R</a:t>
            </a:r>
            <a:r>
              <a:rPr lang="en-US" sz="1600" b="1" dirty="0">
                <a:latin typeface="Calibri" pitchFamily="34" charset="0"/>
              </a:rPr>
              <a:t/>
            </a:r>
            <a:br>
              <a:rPr lang="en-US" sz="1600" b="1" dirty="0">
                <a:latin typeface="Calibri" pitchFamily="34" charset="0"/>
              </a:rPr>
            </a:br>
            <a:r>
              <a:rPr lang="ru-RU" sz="1600" b="1" dirty="0">
                <a:latin typeface="Calibri" pitchFamily="34" charset="0"/>
              </a:rPr>
              <a:t>- перезаписываемые диски CD-RW</a:t>
            </a:r>
            <a:r>
              <a:rPr lang="en-US" sz="1600" b="1" dirty="0">
                <a:latin typeface="Calibri" pitchFamily="34" charset="0"/>
              </a:rPr>
              <a:t/>
            </a:r>
            <a:br>
              <a:rPr lang="en-US" sz="1600" b="1" dirty="0">
                <a:latin typeface="Calibri" pitchFamily="34" charset="0"/>
              </a:rPr>
            </a:br>
            <a:r>
              <a:rPr lang="ru-RU" sz="1600" b="1" dirty="0">
                <a:latin typeface="Calibri" pitchFamily="34" charset="0"/>
              </a:rPr>
              <a:t>- DVD (</a:t>
            </a:r>
            <a:r>
              <a:rPr lang="ru-RU" sz="1600" b="1" dirty="0" err="1">
                <a:latin typeface="Calibri" pitchFamily="34" charset="0"/>
              </a:rPr>
              <a:t>Digital</a:t>
            </a:r>
            <a:r>
              <a:rPr lang="ru-RU" sz="1600" b="1" dirty="0">
                <a:latin typeface="Calibri" pitchFamily="34" charset="0"/>
              </a:rPr>
              <a:t> </a:t>
            </a:r>
            <a:r>
              <a:rPr lang="ru-RU" sz="1600" b="1" dirty="0" err="1">
                <a:latin typeface="Calibri" pitchFamily="34" charset="0"/>
              </a:rPr>
              <a:t>Versatile</a:t>
            </a:r>
            <a:r>
              <a:rPr lang="ru-RU" sz="1600" b="1" dirty="0">
                <a:latin typeface="Calibri" pitchFamily="34" charset="0"/>
              </a:rPr>
              <a:t> </a:t>
            </a:r>
            <a:r>
              <a:rPr lang="ru-RU" sz="1600" b="1" dirty="0" err="1">
                <a:latin typeface="Calibri" pitchFamily="34" charset="0"/>
              </a:rPr>
              <a:t>Disk</a:t>
            </a:r>
            <a:r>
              <a:rPr lang="ru-RU" sz="1600" b="1" dirty="0">
                <a:latin typeface="Calibri" pitchFamily="34" charset="0"/>
              </a:rPr>
              <a:t>) диски (4,7 Гбайт, 8,5 Гбайт, 16 Гбайт)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684213" y="3032125"/>
            <a:ext cx="11006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itchFamily="34" charset="0"/>
              </a:rPr>
              <a:t>CD-ROM</a:t>
            </a:r>
            <a:endParaRPr lang="ru-RU" sz="2000" b="1" dirty="0">
              <a:latin typeface="Calibri" pitchFamily="34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160838" y="3032125"/>
            <a:ext cx="7056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latin typeface="Calibri" pitchFamily="34" charset="0"/>
              </a:rPr>
              <a:t>CD-R</a:t>
            </a:r>
            <a:endParaRPr lang="ru-RU" sz="2000" b="1">
              <a:latin typeface="Calibri" pitchFamily="34" charset="0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235825" y="3032125"/>
            <a:ext cx="9362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latin typeface="Calibri" pitchFamily="34" charset="0"/>
              </a:rPr>
              <a:t>CD-RW</a:t>
            </a:r>
            <a:endParaRPr lang="ru-RU" sz="2000" b="1">
              <a:latin typeface="Calibri" pitchFamily="34" charset="0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74700" y="3659188"/>
            <a:ext cx="11620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latin typeface="Calibri" pitchFamily="34" charset="0"/>
              </a:rPr>
              <a:t>лаковый слой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989388" y="3659188"/>
            <a:ext cx="11620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latin typeface="Calibri" pitchFamily="34" charset="0"/>
              </a:rPr>
              <a:t>лаковый слой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7256463" y="3659188"/>
            <a:ext cx="11620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latin typeface="Calibri" pitchFamily="34" charset="0"/>
              </a:rPr>
              <a:t>лаковый слой</a:t>
            </a: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947738" y="5157788"/>
            <a:ext cx="6778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latin typeface="Calibri" pitchFamily="34" charset="0"/>
              </a:rPr>
              <a:t>основа</a:t>
            </a: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4232275" y="5157788"/>
            <a:ext cx="6778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latin typeface="Calibri" pitchFamily="34" charset="0"/>
              </a:rPr>
              <a:t>основа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7462838" y="5157788"/>
            <a:ext cx="6778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latin typeface="Calibri" pitchFamily="34" charset="0"/>
              </a:rPr>
              <a:t>основа</a:t>
            </a:r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681038" y="4449763"/>
            <a:ext cx="12922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latin typeface="Calibri" pitchFamily="34" charset="0"/>
              </a:rPr>
              <a:t>слой алюминия</a:t>
            </a: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4049713" y="4522788"/>
            <a:ext cx="10429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latin typeface="Calibri" pitchFamily="34" charset="0"/>
              </a:rPr>
              <a:t>слой золота</a:t>
            </a:r>
          </a:p>
        </p:txBody>
      </p:sp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7094538" y="4522788"/>
            <a:ext cx="14811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latin typeface="Calibri" pitchFamily="34" charset="0"/>
              </a:rPr>
              <a:t>отражающий слой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3935413" y="4233863"/>
            <a:ext cx="1284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latin typeface="Calibri" pitchFamily="34" charset="0"/>
              </a:rPr>
              <a:t>слой красителя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7029450" y="4051300"/>
            <a:ext cx="163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latin typeface="Calibri" pitchFamily="34" charset="0"/>
              </a:rPr>
              <a:t>вещество с</a:t>
            </a:r>
            <a:br>
              <a:rPr lang="ru-RU" sz="1200">
                <a:latin typeface="Calibri" pitchFamily="34" charset="0"/>
              </a:rPr>
            </a:br>
            <a:r>
              <a:rPr lang="ru-RU" sz="1200">
                <a:latin typeface="Calibri" pitchFamily="34" charset="0"/>
              </a:rPr>
              <a:t>2 фазами состояния</a:t>
            </a:r>
          </a:p>
        </p:txBody>
      </p:sp>
    </p:spTree>
    <p:extLst>
      <p:ext uri="{BB962C8B-B14F-4D97-AF65-F5344CB8AC3E}">
        <p14:creationId xmlns:p14="http://schemas.microsoft.com/office/powerpoint/2010/main" val="8680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Оптический привод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92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347776"/>
            <a:ext cx="3772697" cy="316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4029072" y="1347776"/>
          <a:ext cx="4933952" cy="4822616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2443176"/>
                <a:gridCol w="814392"/>
                <a:gridCol w="723904"/>
                <a:gridCol w="952480"/>
              </a:tblGrid>
              <a:tr h="376296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Параметр</a:t>
                      </a:r>
                      <a:endParaRPr lang="ru-RU" sz="1600" dirty="0"/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CD-RW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DVD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BD-ROM (</a:t>
                      </a:r>
                      <a:r>
                        <a:rPr lang="ru-RU" sz="1600"/>
                        <a:t>диск для </a:t>
                      </a:r>
                      <a:r>
                        <a:rPr lang="en-US" sz="1600"/>
                        <a:t>Blu-Ray)</a:t>
                      </a:r>
                    </a:p>
                  </a:txBody>
                  <a:tcPr marL="37630" marR="37630" marT="18815" marB="18815" anchor="ctr"/>
                </a:tc>
              </a:tr>
              <a:tr h="489185">
                <a:tc>
                  <a:txBody>
                    <a:bodyPr/>
                    <a:lstStyle/>
                    <a:p>
                      <a:r>
                        <a:rPr lang="ru-RU" sz="1600" dirty="0"/>
                        <a:t>Информационная емкость, Гбайт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0,7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4,7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23—27</a:t>
                      </a:r>
                    </a:p>
                  </a:txBody>
                  <a:tcPr marL="37630" marR="37630" marT="18815" marB="18815" anchor="ctr"/>
                </a:tc>
              </a:tr>
              <a:tr h="263407">
                <a:tc>
                  <a:txBody>
                    <a:bodyPr/>
                    <a:lstStyle/>
                    <a:p>
                      <a:r>
                        <a:rPr lang="ru-RU" sz="1600"/>
                        <a:t>Длина волны лазера, нм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780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658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405</a:t>
                      </a:r>
                    </a:p>
                  </a:txBody>
                  <a:tcPr marL="37630" marR="37630" marT="18815" marB="18815" anchor="ctr"/>
                </a:tc>
              </a:tr>
              <a:tr h="376296">
                <a:tc>
                  <a:txBody>
                    <a:bodyPr/>
                    <a:lstStyle/>
                    <a:p>
                      <a:r>
                        <a:rPr lang="ru-RU" sz="1600"/>
                        <a:t>Числовая апертура линзы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0,5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0,6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0,85</a:t>
                      </a:r>
                    </a:p>
                  </a:txBody>
                  <a:tcPr marL="37630" marR="37630" marT="18815" marB="18815" anchor="ctr"/>
                </a:tc>
              </a:tr>
              <a:tr h="714963">
                <a:tc>
                  <a:txBody>
                    <a:bodyPr/>
                    <a:lstStyle/>
                    <a:p>
                      <a:r>
                        <a:rPr lang="ru-RU" sz="1600"/>
                        <a:t>Радиальное расстояние между соседними дорожками, мкм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1,6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0,74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0,32</a:t>
                      </a:r>
                    </a:p>
                  </a:txBody>
                  <a:tcPr marL="37630" marR="37630" marT="18815" marB="18815" anchor="ctr"/>
                </a:tc>
              </a:tr>
              <a:tr h="602074">
                <a:tc>
                  <a:txBody>
                    <a:bodyPr/>
                    <a:lstStyle/>
                    <a:p>
                      <a:r>
                        <a:rPr lang="ru-RU" sz="1600" dirty="0"/>
                        <a:t>Минимальный </a:t>
                      </a:r>
                      <a:r>
                        <a:rPr lang="ru-RU" sz="1600" dirty="0" smtClean="0"/>
                        <a:t>размер  пита </a:t>
                      </a:r>
                      <a:r>
                        <a:rPr lang="ru-RU" sz="1600" dirty="0"/>
                        <a:t>(ширина площадки), мкм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0,84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0,4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0,15</a:t>
                      </a:r>
                    </a:p>
                  </a:txBody>
                  <a:tcPr marL="37630" marR="37630" marT="18815" marB="18815" anchor="ctr"/>
                </a:tc>
              </a:tr>
              <a:tr h="489185">
                <a:tc>
                  <a:txBody>
                    <a:bodyPr/>
                    <a:lstStyle/>
                    <a:p>
                      <a:r>
                        <a:rPr lang="ru-RU" sz="1600"/>
                        <a:t>Скорость передачи данных, Мбит/с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10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22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36</a:t>
                      </a:r>
                    </a:p>
                  </a:txBody>
                  <a:tcPr marL="37630" marR="37630" marT="18815" marB="18815" anchor="ctr"/>
                </a:tc>
              </a:tr>
              <a:tr h="489185">
                <a:tc>
                  <a:txBody>
                    <a:bodyPr/>
                    <a:lstStyle/>
                    <a:p>
                      <a:r>
                        <a:rPr lang="ru-RU" sz="1600"/>
                        <a:t>Толщина диска/защитного слоя, мм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1,2/н/д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1,2/0,6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1,2/0,1</a:t>
                      </a:r>
                    </a:p>
                  </a:txBody>
                  <a:tcPr marL="37630" marR="37630" marT="18815" marB="18815" anchor="ctr"/>
                </a:tc>
              </a:tr>
              <a:tr h="263407">
                <a:tc>
                  <a:txBody>
                    <a:bodyPr/>
                    <a:lstStyle/>
                    <a:p>
                      <a:r>
                        <a:rPr lang="ru-RU" sz="1600"/>
                        <a:t>Размер диска, мм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120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120</a:t>
                      </a:r>
                    </a:p>
                  </a:txBody>
                  <a:tcPr marL="37630" marR="37630" marT="18815" marB="18815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120</a:t>
                      </a:r>
                    </a:p>
                  </a:txBody>
                  <a:tcPr marL="37630" marR="37630" marT="18815" marB="1881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72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Накопители на магнитном носителе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93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06_mass_storage_1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4243392"/>
            <a:ext cx="1538296" cy="1776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floppy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95656" y="2614608"/>
            <a:ext cx="3421062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92162" y="1257288"/>
            <a:ext cx="72009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 b="1" dirty="0">
                <a:latin typeface="Calibri" pitchFamily="34" charset="0"/>
              </a:rPr>
              <a:t>- магнитная лента</a:t>
            </a:r>
            <a:br>
              <a:rPr lang="ru-RU" sz="1600" b="1" dirty="0">
                <a:latin typeface="Calibri" pitchFamily="34" charset="0"/>
              </a:rPr>
            </a:br>
            <a:r>
              <a:rPr lang="ru-RU" sz="1600" b="1" dirty="0">
                <a:latin typeface="Calibri" pitchFamily="34" charset="0"/>
              </a:rPr>
              <a:t>- магнитная карта</a:t>
            </a:r>
            <a:br>
              <a:rPr lang="ru-RU" sz="1600" b="1" dirty="0">
                <a:latin typeface="Calibri" pitchFamily="34" charset="0"/>
              </a:rPr>
            </a:br>
            <a:r>
              <a:rPr lang="ru-RU" sz="1600" b="1" dirty="0">
                <a:latin typeface="Calibri" pitchFamily="34" charset="0"/>
              </a:rPr>
              <a:t>- магнитный диск («гибкий», «жесткий»)</a:t>
            </a:r>
          </a:p>
        </p:txBody>
      </p:sp>
      <p:pic>
        <p:nvPicPr>
          <p:cNvPr id="12" name="Picture 5" descr="321_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29462" y="1704963"/>
            <a:ext cx="17145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 descr="credit_card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38832" y="1438264"/>
            <a:ext cx="1187450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 descr="tape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38336" y="4605344"/>
            <a:ext cx="1800225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 descr="broken_floppy_disk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346179" y="3317873"/>
            <a:ext cx="1049324" cy="10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9" descr="floppy_disk[1]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8116" y="2309810"/>
            <a:ext cx="986055" cy="102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hard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196152" y="4695832"/>
            <a:ext cx="1674813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1" descr="HDD0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015176" y="2886072"/>
            <a:ext cx="19145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2" descr="broken_floppy_case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6"/>
              </a:clrFrom>
              <a:clrTo>
                <a:srgbClr val="FFFF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1504" y="2886072"/>
            <a:ext cx="1048131" cy="1082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09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Принцип магнитной записи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94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Принцип записи и считывания информации с магнитного носителя 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619240"/>
            <a:ext cx="8642350" cy="442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396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Накопители на жестких магнитных дисках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95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70" name="Picture 2" descr="http://inf5-7.gym5cheb.ru/images/hard_disk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00" y="1438264"/>
            <a:ext cx="5366147" cy="461488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386392" y="1347776"/>
            <a:ext cx="35290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НЖМД, </a:t>
            </a:r>
            <a:r>
              <a:rPr lang="ru-RU" sz="1600" b="1" dirty="0" err="1" smtClean="0"/>
              <a:t>хард</a:t>
            </a:r>
            <a:r>
              <a:rPr lang="ru-RU" sz="1600" b="1" dirty="0" smtClean="0"/>
              <a:t>, </a:t>
            </a:r>
            <a:r>
              <a:rPr lang="en-US" sz="1600" b="1" dirty="0" smtClean="0"/>
              <a:t>HDD</a:t>
            </a:r>
            <a:r>
              <a:rPr lang="ru-RU" sz="1600" b="1" dirty="0" smtClean="0"/>
              <a:t>, винчестер – энергонезависимое, перезаписываемое запоминающее устройство.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компоненты:</a:t>
            </a:r>
          </a:p>
          <a:p>
            <a:pPr>
              <a:buFontTx/>
              <a:buChar char="-"/>
            </a:pPr>
            <a:r>
              <a:rPr lang="ru-RU" sz="1600" b="1" dirty="0" smtClean="0"/>
              <a:t> диски</a:t>
            </a:r>
          </a:p>
          <a:p>
            <a:pPr>
              <a:buFontTx/>
              <a:buChar char="-"/>
            </a:pPr>
            <a:r>
              <a:rPr lang="ru-RU" sz="1600" b="1" dirty="0" smtClean="0"/>
              <a:t> головки чтения/записи</a:t>
            </a:r>
          </a:p>
          <a:p>
            <a:pPr>
              <a:buFontTx/>
              <a:buChar char="-"/>
            </a:pPr>
            <a:r>
              <a:rPr lang="ru-RU" sz="1600" b="1" dirty="0" smtClean="0"/>
              <a:t> механизм привода головок</a:t>
            </a:r>
          </a:p>
          <a:p>
            <a:pPr>
              <a:buFontTx/>
              <a:buChar char="-"/>
            </a:pPr>
            <a:r>
              <a:rPr lang="ru-RU" sz="1600" b="1" dirty="0" smtClean="0"/>
              <a:t> двигатель привода дисков</a:t>
            </a:r>
          </a:p>
          <a:p>
            <a:pPr>
              <a:buFontTx/>
              <a:buChar char="-"/>
            </a:pPr>
            <a:r>
              <a:rPr lang="ru-RU" sz="1600" b="1" dirty="0" smtClean="0"/>
              <a:t> печатная плата со схемами управления</a:t>
            </a:r>
          </a:p>
          <a:p>
            <a:pPr>
              <a:buFontTx/>
              <a:buChar char="-"/>
            </a:pPr>
            <a:r>
              <a:rPr lang="ru-RU" sz="1600" b="1" dirty="0" smtClean="0"/>
              <a:t> кабели и разъемы</a:t>
            </a:r>
          </a:p>
          <a:p>
            <a:pPr>
              <a:buFontTx/>
              <a:buChar char="-"/>
            </a:pPr>
            <a:r>
              <a:rPr lang="ru-RU" sz="1600" b="1" dirty="0" smtClean="0"/>
              <a:t> элементы конфигурации (перемычки и переключатели)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65039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Накопители на жестких магнитных дисках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96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26-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76" y="1347776"/>
            <a:ext cx="4524400" cy="246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26-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52976" y="1257288"/>
            <a:ext cx="4391024" cy="258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19064" y="3971928"/>
            <a:ext cx="85963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В накопителях устанавливается несколько </a:t>
            </a:r>
            <a:r>
              <a:rPr lang="ru-RU" sz="1600" b="1" dirty="0" smtClean="0">
                <a:solidFill>
                  <a:srgbClr val="C00000"/>
                </a:solidFill>
              </a:rPr>
              <a:t>дисков</a:t>
            </a:r>
            <a:r>
              <a:rPr lang="ru-RU" sz="1600" b="1" dirty="0" smtClean="0"/>
              <a:t>, и данные записываются на обеих сторонах каждого из них. </a:t>
            </a:r>
          </a:p>
          <a:p>
            <a:pPr algn="just"/>
            <a:r>
              <a:rPr lang="ru-RU" sz="1600" b="1" dirty="0" smtClean="0"/>
              <a:t>Однотипные дорожки на всех сторонах дисков объединяются в </a:t>
            </a:r>
            <a:r>
              <a:rPr lang="ru-RU" sz="1600" b="1" dirty="0" smtClean="0">
                <a:solidFill>
                  <a:srgbClr val="C00000"/>
                </a:solidFill>
              </a:rPr>
              <a:t>цилиндр</a:t>
            </a:r>
            <a:r>
              <a:rPr lang="ru-RU" sz="1600" b="1" dirty="0" smtClean="0"/>
              <a:t>.</a:t>
            </a:r>
          </a:p>
          <a:p>
            <a:pPr algn="just"/>
            <a:r>
              <a:rPr lang="ru-RU" sz="1600" b="1" dirty="0" smtClean="0"/>
              <a:t>Дорожка записи на диске слишком велика, поэтому дорожки разбивают на нумерованные отрезки – </a:t>
            </a:r>
            <a:r>
              <a:rPr lang="ru-RU" sz="1600" b="1" dirty="0" smtClean="0">
                <a:solidFill>
                  <a:srgbClr val="C00000"/>
                </a:solidFill>
              </a:rPr>
              <a:t>сектора</a:t>
            </a:r>
            <a:r>
              <a:rPr lang="ru-RU" sz="1600" b="1" dirty="0" smtClean="0"/>
              <a:t>.</a:t>
            </a:r>
          </a:p>
          <a:p>
            <a:pPr algn="just"/>
            <a:r>
              <a:rPr lang="ru-RU" sz="1600" b="1" dirty="0" smtClean="0"/>
              <a:t>Количество секторов зависит от плотности дорожек и типа накопителя (обычно 380 – 700). Секторы, создаваемые с помощью стандартных программ форматирования, имеют емкость 512 байт.</a:t>
            </a:r>
          </a:p>
        </p:txBody>
      </p:sp>
    </p:spTree>
    <p:extLst>
      <p:ext uri="{BB962C8B-B14F-4D97-AF65-F5344CB8AC3E}">
        <p14:creationId xmlns:p14="http://schemas.microsoft.com/office/powerpoint/2010/main" val="324787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Форматирование диска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97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576" y="1347776"/>
            <a:ext cx="85963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При форматировании диска в начале и конце каждого сектора создаются дополнительные области для записи их номеров, а также прочая служебная информация, благодаря которой контроллер идентифицирует начало и конец сектора.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После форматирования емкость диска уменьшается.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 начале каждого сектора записывается его заголовок (</a:t>
            </a:r>
            <a:r>
              <a:rPr lang="ru-RU" sz="1600" b="1" dirty="0" smtClean="0">
                <a:solidFill>
                  <a:srgbClr val="C00000"/>
                </a:solidFill>
              </a:rPr>
              <a:t>префикс</a:t>
            </a:r>
            <a:r>
              <a:rPr lang="ru-RU" sz="1600" b="1" dirty="0" smtClean="0"/>
              <a:t>), а в конце – заключение (</a:t>
            </a:r>
            <a:r>
              <a:rPr lang="ru-RU" sz="1600" b="1" dirty="0" smtClean="0">
                <a:solidFill>
                  <a:srgbClr val="C00000"/>
                </a:solidFill>
              </a:rPr>
              <a:t>суффикс</a:t>
            </a:r>
            <a:r>
              <a:rPr lang="ru-RU" sz="1600" b="1" dirty="0" smtClean="0"/>
              <a:t>). В суффиксе находится контрольная сумма (</a:t>
            </a:r>
            <a:r>
              <a:rPr lang="en-US" sz="1600" b="1" dirty="0" smtClean="0"/>
              <a:t>checksum)</a:t>
            </a:r>
            <a:r>
              <a:rPr lang="ru-RU" sz="1600" b="1" dirty="0" smtClean="0"/>
              <a:t>, необходимая для проверки целостности данных.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Чтобы очистить секторы, в них зачастую записываются специальные последовательности байтов.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Кроме промежутков внутри секторов, существуют промежутки между секторами на каждой дорожке и между самими дорожками. При этом ни в один из указанных промежутков нельзя записать полезные данные.</a:t>
            </a:r>
          </a:p>
          <a:p>
            <a:pPr algn="just"/>
            <a:endParaRPr lang="ru-RU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4601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Накопители на жестких магнитных дисках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98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Запоминающие 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устройства ПК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576" y="1347776"/>
            <a:ext cx="86868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Основные характеристики: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Интерфейс</a:t>
            </a:r>
            <a:r>
              <a:rPr lang="ru-RU" sz="1600" b="1" dirty="0" smtClean="0"/>
              <a:t> – набор, состоящий из линии связи, сигналов, технических средств и правил обмена (</a:t>
            </a:r>
            <a:r>
              <a:rPr lang="en-US" sz="1600" b="1" dirty="0" smtClean="0"/>
              <a:t>IDE, </a:t>
            </a:r>
            <a:r>
              <a:rPr lang="en-US" sz="1600" b="1" dirty="0" err="1" smtClean="0"/>
              <a:t>sATA</a:t>
            </a:r>
            <a:r>
              <a:rPr lang="en-US" sz="1600" b="1" dirty="0" smtClean="0"/>
              <a:t>, FireWire, USB</a:t>
            </a:r>
            <a:r>
              <a:rPr lang="ru-RU" sz="1600" b="1" dirty="0" smtClean="0"/>
              <a:t>).</a:t>
            </a:r>
            <a:endParaRPr lang="en-US" sz="1600" b="1" dirty="0" smtClean="0"/>
          </a:p>
          <a:p>
            <a:pPr algn="just"/>
            <a:endParaRPr lang="en-US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Емкость</a:t>
            </a:r>
            <a:r>
              <a:rPr lang="ru-RU" sz="1600" b="1" dirty="0" smtClean="0"/>
              <a:t> – количество данных, которые могут храниться накопителем. Производителями используются величины, кратные 1000.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Время произвольного доступа </a:t>
            </a:r>
            <a:r>
              <a:rPr lang="ru-RU" sz="1600" b="1" dirty="0" smtClean="0"/>
              <a:t>– время доступа к произвольным данным, хранящимся на диске (от 3 до 15 мс).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Технология </a:t>
            </a:r>
            <a:r>
              <a:rPr lang="en-US" sz="1600" b="1" dirty="0" smtClean="0">
                <a:solidFill>
                  <a:srgbClr val="C00000"/>
                </a:solidFill>
              </a:rPr>
              <a:t>SMART </a:t>
            </a:r>
            <a:r>
              <a:rPr lang="en-US" sz="1600" b="1" dirty="0" smtClean="0"/>
              <a:t>– </a:t>
            </a:r>
            <a:r>
              <a:rPr lang="ru-RU" sz="1600" b="1" dirty="0" smtClean="0"/>
              <a:t>технология оценки состояния жесткого диска встроенной аппаратурой самодиагностики, а также механизм предсказания выхода из строя.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Уровень шума </a:t>
            </a:r>
            <a:r>
              <a:rPr lang="ru-RU" sz="1600" b="1" dirty="0" smtClean="0"/>
              <a:t>– шум, который производит механика накопителя при его работе. Указывается в децибелах (тихими считаются, имеющие уровень шума около 26 дБ).</a:t>
            </a:r>
          </a:p>
        </p:txBody>
      </p:sp>
    </p:spTree>
    <p:extLst>
      <p:ext uri="{BB962C8B-B14F-4D97-AF65-F5344CB8AC3E}">
        <p14:creationId xmlns:p14="http://schemas.microsoft.com/office/powerpoint/2010/main" val="84991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6387</TotalTime>
  <Words>4710</Words>
  <Application>Microsoft Office PowerPoint</Application>
  <PresentationFormat>Экран (4:3)</PresentationFormat>
  <Paragraphs>892</Paragraphs>
  <Slides>100</Slides>
  <Notes>100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100</vt:i4>
      </vt:variant>
    </vt:vector>
  </HeadingPairs>
  <TitlesOfParts>
    <vt:vector size="10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Smith</dc:creator>
  <cp:lastModifiedBy>Сергей</cp:lastModifiedBy>
  <cp:revision>760</cp:revision>
  <dcterms:created xsi:type="dcterms:W3CDTF">2011-02-07T16:44:09Z</dcterms:created>
  <dcterms:modified xsi:type="dcterms:W3CDTF">2015-05-05T11:11:30Z</dcterms:modified>
</cp:coreProperties>
</file>